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4" r:id="rId2"/>
    <p:sldId id="430" r:id="rId3"/>
    <p:sldId id="449" r:id="rId4"/>
    <p:sldId id="455" r:id="rId5"/>
    <p:sldId id="456" r:id="rId6"/>
    <p:sldId id="458" r:id="rId7"/>
    <p:sldId id="459" r:id="rId8"/>
    <p:sldId id="477" r:id="rId9"/>
    <p:sldId id="464" r:id="rId10"/>
    <p:sldId id="465" r:id="rId11"/>
    <p:sldId id="488" r:id="rId12"/>
    <p:sldId id="468" r:id="rId13"/>
    <p:sldId id="475" r:id="rId14"/>
    <p:sldId id="476" r:id="rId15"/>
    <p:sldId id="480" r:id="rId16"/>
    <p:sldId id="482" r:id="rId17"/>
    <p:sldId id="483" r:id="rId18"/>
    <p:sldId id="478" r:id="rId19"/>
    <p:sldId id="486" r:id="rId20"/>
    <p:sldId id="489" r:id="rId21"/>
    <p:sldId id="487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B55"/>
    <a:srgbClr val="202135"/>
    <a:srgbClr val="84828E"/>
    <a:srgbClr val="E1553E"/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7774" autoAdjust="0"/>
  </p:normalViewPr>
  <p:slideViewPr>
    <p:cSldViewPr snapToObjects="1">
      <p:cViewPr varScale="1">
        <p:scale>
          <a:sx n="87" d="100"/>
          <a:sy n="87" d="100"/>
        </p:scale>
        <p:origin x="-612" y="-90"/>
      </p:cViewPr>
      <p:guideLst>
        <p:guide orient="horz" pos="3288"/>
        <p:guide pos="3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864" y="-90"/>
      </p:cViewPr>
      <p:guideLst>
        <p:guide orient="horz" pos="2896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1612A-03AB-4DA1-B5CC-C2A73F4F66A3}" type="datetimeFigureOut">
              <a:rPr lang="zh-CN" altLang="en-US" smtClean="0"/>
              <a:pPr/>
              <a:t>2016-11-23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1732-AFC3-4DD2-AB66-600879D11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>
            <a:lvl1pPr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>
            <a:lvl1pPr algn="r"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1200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en-US" sz="1200"/>
              <a:t>第二级</a:t>
            </a:r>
          </a:p>
          <a:p>
            <a:pPr>
              <a:buFontTx/>
              <a:buNone/>
              <a:defRPr/>
            </a:pPr>
            <a:r>
              <a:rPr lang="zh-CN" altLang="en-US" sz="1200"/>
              <a:t>第三级</a:t>
            </a:r>
          </a:p>
          <a:p>
            <a:pPr>
              <a:buFontTx/>
              <a:buNone/>
              <a:defRPr/>
            </a:pPr>
            <a:r>
              <a:rPr lang="zh-CN" altLang="en-US" sz="1200"/>
              <a:t>第四级</a:t>
            </a:r>
          </a:p>
          <a:p>
            <a:pPr>
              <a:buFontTx/>
              <a:buNone/>
              <a:defRPr/>
            </a:pPr>
            <a:r>
              <a:rPr lang="zh-CN" altLang="en-US" sz="1200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b"/>
          <a:lstStyle>
            <a:lvl1pPr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9C006130-8407-4A52-B822-4A2CC5CE89FA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673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69A60F-4038-46AF-810B-08E5C8FCCDC0}" type="slidenum">
              <a:rPr lang="zh-CN" altLang="en-US"/>
              <a:pPr/>
              <a:t>6</a:t>
            </a:fld>
            <a:endParaRPr lang="zh-CN" altLang="en-US" sz="1200"/>
          </a:p>
        </p:txBody>
      </p:sp>
      <p:sp>
        <p:nvSpPr>
          <p:cNvPr id="20484" name="文本占位符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130-8407-4A52-B822-4A2CC5CE89FA}" type="slidenum">
              <a:rPr lang="zh-CN" altLang="en-US" smtClean="0"/>
              <a:pPr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130-8407-4A52-B822-4A2CC5CE89FA}" type="slidenum">
              <a:rPr lang="zh-CN" altLang="en-US" smtClean="0"/>
              <a:pPr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81637" cy="3084513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itchFamily="34" charset="0"/>
                <a:ea typeface="宋体" pitchFamily="2" charset="-122"/>
              </a:rPr>
              <a:pPr lvl="0" algn="r" eaLnBrk="1" hangingPunct="1"/>
              <a:t>16</a:t>
            </a:fld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BB23C7-38D6-4212-A86B-37E0FB56D659}" type="datetime1">
              <a:rPr lang="zh-CN" altLang="en-US"/>
              <a:pPr>
                <a:defRPr/>
              </a:pPr>
              <a:t>2016-11-23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99199" y="6453189"/>
            <a:ext cx="284517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612FD9-CBF0-4C53-83BE-16A5B9775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BB23C7-38D6-4212-A86B-37E0FB56D659}" type="datetime1">
              <a:rPr lang="zh-CN" altLang="en-US"/>
              <a:pPr>
                <a:defRPr/>
              </a:pPr>
              <a:t>2016-11-23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99199" y="6453189"/>
            <a:ext cx="284517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612FD9-CBF0-4C53-83BE-16A5B9775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02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71088" y="38735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/>
        </p:nvSpPr>
        <p:spPr>
          <a:xfrm>
            <a:off x="625475" y="1520825"/>
            <a:ext cx="11072813" cy="2362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r>
              <a:rPr lang="zh-CN" altLang="en-US" sz="6000" dirty="0">
                <a:solidFill>
                  <a:srgbClr val="D19B5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新金融</a:t>
            </a:r>
            <a:endParaRPr lang="en-US" altLang="zh-CN" sz="6000" dirty="0">
              <a:solidFill>
                <a:srgbClr val="D19B55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6000" dirty="0">
                <a:solidFill>
                  <a:srgbClr val="D19B5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用友友金所助力安全稳赚</a:t>
            </a:r>
          </a:p>
        </p:txBody>
      </p:sp>
      <p:pic>
        <p:nvPicPr>
          <p:cNvPr id="7171" name="图片 4" descr="封面线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350" y="4159250"/>
            <a:ext cx="4797425" cy="2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5"/>
          <p:cNvSpPr txBox="1"/>
          <p:nvPr/>
        </p:nvSpPr>
        <p:spPr>
          <a:xfrm>
            <a:off x="5013325" y="4868863"/>
            <a:ext cx="2095500" cy="903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50000"/>
              </a:lnSpc>
              <a:buNone/>
            </a:pPr>
            <a:r>
              <a:rPr lang="zh-CN" altLang="en-US" sz="2800" b="1" baseline="30000" dirty="0">
                <a:solidFill>
                  <a:srgbClr val="8482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第九届会计文化节</a:t>
            </a:r>
            <a:endParaRPr lang="en-US" altLang="zh-CN" sz="2800" b="1" baseline="30000" dirty="0">
              <a:solidFill>
                <a:srgbClr val="84828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ctr" eaLnBrk="1" hangingPunct="1">
              <a:lnSpc>
                <a:spcPct val="150000"/>
              </a:lnSpc>
              <a:buNone/>
            </a:pPr>
            <a:r>
              <a:rPr lang="en-US" altLang="zh-CN" sz="2800" b="1" baseline="30000" dirty="0">
                <a:solidFill>
                  <a:srgbClr val="8482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2016-11-18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专业精简的</a:t>
            </a:r>
            <a:r>
              <a:rPr lang="zh-CN" altLang="en-US" sz="2800" b="1" dirty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团</a:t>
            </a: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队</a:t>
            </a:r>
            <a:r>
              <a:rPr lang="en-US" altLang="zh-CN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</a:t>
            </a:r>
            <a:endParaRPr lang="zh-CN" altLang="en-US" sz="2800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cxnSp>
        <p:nvCxnSpPr>
          <p:cNvPr id="17" name="MH_Other_1"/>
          <p:cNvCxnSpPr/>
          <p:nvPr/>
        </p:nvCxnSpPr>
        <p:spPr>
          <a:xfrm>
            <a:off x="3340100" y="1557338"/>
            <a:ext cx="0" cy="3976687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_2"/>
          <p:cNvSpPr/>
          <p:nvPr/>
        </p:nvSpPr>
        <p:spPr>
          <a:xfrm>
            <a:off x="738188" y="2390775"/>
            <a:ext cx="2003425" cy="2003425"/>
          </a:xfrm>
          <a:prstGeom prst="ellipse">
            <a:avLst/>
          </a:prstGeom>
          <a:solidFill>
            <a:srgbClr val="202135"/>
          </a:solidFill>
          <a:ln>
            <a:solidFill>
              <a:srgbClr val="D19B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9" name="MH_Title_1"/>
          <p:cNvSpPr/>
          <p:nvPr/>
        </p:nvSpPr>
        <p:spPr>
          <a:xfrm>
            <a:off x="857250" y="2509838"/>
            <a:ext cx="1765300" cy="1765300"/>
          </a:xfrm>
          <a:prstGeom prst="ellipse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202135"/>
                </a:solidFill>
                <a:latin typeface="微软雅黑" charset="0"/>
                <a:ea typeface="微软雅黑" charset="0"/>
              </a:rPr>
              <a:t>金融背景的团队</a:t>
            </a:r>
          </a:p>
        </p:txBody>
      </p:sp>
      <p:sp>
        <p:nvSpPr>
          <p:cNvPr id="25608" name="MH_SubTitle_1"/>
          <p:cNvSpPr>
            <a:spLocks noChangeArrowheads="1"/>
          </p:cNvSpPr>
          <p:nvPr/>
        </p:nvSpPr>
        <p:spPr bwMode="auto">
          <a:xfrm>
            <a:off x="3865563" y="1631950"/>
            <a:ext cx="73279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管理团队：</a:t>
            </a:r>
            <a:r>
              <a:rPr lang="en-US" altLang="zh-CN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5</a:t>
            </a: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人来自于银行，</a:t>
            </a:r>
            <a:r>
              <a:rPr lang="en-US" altLang="zh-CN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</a:t>
            </a: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人来自于用友集团</a:t>
            </a:r>
          </a:p>
        </p:txBody>
      </p:sp>
      <p:sp>
        <p:nvSpPr>
          <p:cNvPr id="20" name="MH_Other_3"/>
          <p:cNvSpPr/>
          <p:nvPr/>
        </p:nvSpPr>
        <p:spPr>
          <a:xfrm>
            <a:off x="3109913" y="1874838"/>
            <a:ext cx="452437" cy="452437"/>
          </a:xfrm>
          <a:prstGeom prst="ellipse">
            <a:avLst/>
          </a:prstGeom>
          <a:noFill/>
          <a:ln>
            <a:solidFill>
              <a:srgbClr val="D19B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2" name="MH_Other_4"/>
          <p:cNvSpPr/>
          <p:nvPr/>
        </p:nvSpPr>
        <p:spPr>
          <a:xfrm>
            <a:off x="3195638" y="1960563"/>
            <a:ext cx="280987" cy="280987"/>
          </a:xfrm>
          <a:prstGeom prst="ellipse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5611" name="MH_SubTitle_2"/>
          <p:cNvSpPr>
            <a:spLocks noChangeArrowheads="1"/>
          </p:cNvSpPr>
          <p:nvPr/>
        </p:nvSpPr>
        <p:spPr bwMode="auto">
          <a:xfrm>
            <a:off x="3865563" y="3135313"/>
            <a:ext cx="73009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核心部门：风险管理、</a:t>
            </a:r>
            <a:r>
              <a:rPr lang="en-US" altLang="zh-CN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IT</a:t>
            </a: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科技等</a:t>
            </a:r>
            <a:r>
              <a:rPr lang="en-US" altLang="zh-CN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90%</a:t>
            </a:r>
            <a:r>
              <a:rPr lang="zh-CN" altLang="en-US" sz="2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员工具有银行、证券等金融机构从业经历</a:t>
            </a:r>
          </a:p>
        </p:txBody>
      </p:sp>
      <p:sp>
        <p:nvSpPr>
          <p:cNvPr id="23" name="MH_Other_5"/>
          <p:cNvSpPr/>
          <p:nvPr/>
        </p:nvSpPr>
        <p:spPr>
          <a:xfrm>
            <a:off x="3109913" y="3265488"/>
            <a:ext cx="452437" cy="452437"/>
          </a:xfrm>
          <a:prstGeom prst="ellipse">
            <a:avLst/>
          </a:prstGeom>
          <a:noFill/>
          <a:ln>
            <a:solidFill>
              <a:srgbClr val="D19B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" name="MH_Other_6"/>
          <p:cNvSpPr/>
          <p:nvPr/>
        </p:nvSpPr>
        <p:spPr>
          <a:xfrm>
            <a:off x="3195638" y="3351213"/>
            <a:ext cx="280987" cy="280987"/>
          </a:xfrm>
          <a:prstGeom prst="ellipse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5614" name="MH_SubTitle_3"/>
          <p:cNvSpPr>
            <a:spLocks noChangeArrowheads="1"/>
          </p:cNvSpPr>
          <p:nvPr/>
        </p:nvSpPr>
        <p:spPr bwMode="auto">
          <a:xfrm>
            <a:off x="3867150" y="4437063"/>
            <a:ext cx="7958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员工支出费用低：全国员工不足</a:t>
            </a:r>
            <a:r>
              <a:rPr lang="en-US" altLang="zh-CN" sz="20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600</a:t>
            </a:r>
            <a:r>
              <a:rPr lang="zh-CN" altLang="en-US" sz="20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人，更多的依赖软件及合作伙伴</a:t>
            </a:r>
            <a:endParaRPr lang="zh-CN" altLang="en-US" sz="20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MH_Other_7"/>
          <p:cNvSpPr/>
          <p:nvPr/>
        </p:nvSpPr>
        <p:spPr>
          <a:xfrm>
            <a:off x="3109913" y="4549775"/>
            <a:ext cx="452437" cy="452438"/>
          </a:xfrm>
          <a:prstGeom prst="ellipse">
            <a:avLst/>
          </a:prstGeom>
          <a:noFill/>
          <a:ln>
            <a:solidFill>
              <a:srgbClr val="D19B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6" name="MH_Other_8"/>
          <p:cNvSpPr/>
          <p:nvPr/>
        </p:nvSpPr>
        <p:spPr>
          <a:xfrm>
            <a:off x="3195638" y="4635500"/>
            <a:ext cx="280987" cy="280988"/>
          </a:xfrm>
          <a:prstGeom prst="ellipse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钱的去向</a:t>
            </a:r>
            <a:endParaRPr lang="zh-CN" altLang="en-US" sz="28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18" name="MH_Other_2"/>
          <p:cNvSpPr/>
          <p:nvPr/>
        </p:nvSpPr>
        <p:spPr>
          <a:xfrm>
            <a:off x="738188" y="2390775"/>
            <a:ext cx="2003425" cy="2003425"/>
          </a:xfrm>
          <a:prstGeom prst="ellipse">
            <a:avLst/>
          </a:prstGeom>
          <a:solidFill>
            <a:srgbClr val="202135"/>
          </a:solidFill>
          <a:ln>
            <a:solidFill>
              <a:srgbClr val="D19B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D19B5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9" name="MH_Title_1"/>
          <p:cNvSpPr/>
          <p:nvPr/>
        </p:nvSpPr>
        <p:spPr>
          <a:xfrm>
            <a:off x="857250" y="2509838"/>
            <a:ext cx="1765300" cy="1765300"/>
          </a:xfrm>
          <a:prstGeom prst="ellipse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rgbClr val="202135"/>
                </a:solidFill>
                <a:latin typeface="微软雅黑" charset="0"/>
                <a:ea typeface="微软雅黑" charset="0"/>
              </a:rPr>
              <a:t>先审核贷款</a:t>
            </a:r>
            <a:endParaRPr lang="en-US" altLang="zh-CN" sz="1800" b="1" dirty="0" smtClean="0">
              <a:solidFill>
                <a:srgbClr val="202135"/>
              </a:solidFill>
              <a:latin typeface="微软雅黑" charset="0"/>
              <a:ea typeface="微软雅黑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b="1" dirty="0" smtClean="0">
              <a:solidFill>
                <a:srgbClr val="202135"/>
              </a:solidFill>
              <a:latin typeface="微软雅黑" charset="0"/>
              <a:ea typeface="微软雅黑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rgbClr val="202135"/>
                </a:solidFill>
                <a:latin typeface="微软雅黑" charset="0"/>
                <a:ea typeface="微软雅黑" charset="0"/>
              </a:rPr>
              <a:t>后匹配资金</a:t>
            </a:r>
            <a:endParaRPr lang="zh-CN" altLang="en-US" sz="1800" b="1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6" name="图片 15" descr="IMG_2004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1124744"/>
            <a:ext cx="6234545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贷款的审核</a:t>
            </a:r>
            <a:endParaRPr lang="zh-CN" altLang="en-US" sz="28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3540125" y="1285875"/>
            <a:ext cx="4681538" cy="4679950"/>
            <a:chOff x="1840" y="1318"/>
            <a:chExt cx="2561" cy="2560"/>
          </a:xfrm>
        </p:grpSpPr>
        <p:sp>
          <p:nvSpPr>
            <p:cNvPr id="19" name="Freeform 36"/>
            <p:cNvSpPr>
              <a:spLocks noChangeAspect="1"/>
            </p:cNvSpPr>
            <p:nvPr/>
          </p:nvSpPr>
          <p:spPr bwMode="auto">
            <a:xfrm>
              <a:off x="2184" y="1320"/>
              <a:ext cx="1087" cy="857"/>
            </a:xfrm>
            <a:custGeom>
              <a:avLst/>
              <a:gdLst/>
              <a:ahLst/>
              <a:cxnLst>
                <a:cxn ang="0">
                  <a:pos x="459" y="845"/>
                </a:cxn>
                <a:cxn ang="0">
                  <a:pos x="492" y="812"/>
                </a:cxn>
                <a:cxn ang="0">
                  <a:pos x="515" y="791"/>
                </a:cxn>
                <a:cxn ang="0">
                  <a:pos x="552" y="761"/>
                </a:cxn>
                <a:cxn ang="0">
                  <a:pos x="578" y="743"/>
                </a:cxn>
                <a:cxn ang="0">
                  <a:pos x="605" y="726"/>
                </a:cxn>
                <a:cxn ang="0">
                  <a:pos x="646" y="702"/>
                </a:cxn>
                <a:cxn ang="0">
                  <a:pos x="689" y="682"/>
                </a:cxn>
                <a:cxn ang="0">
                  <a:pos x="720" y="671"/>
                </a:cxn>
                <a:cxn ang="0">
                  <a:pos x="750" y="661"/>
                </a:cxn>
                <a:cxn ang="0">
                  <a:pos x="781" y="652"/>
                </a:cxn>
                <a:cxn ang="0">
                  <a:pos x="813" y="645"/>
                </a:cxn>
                <a:cxn ang="0">
                  <a:pos x="845" y="640"/>
                </a:cxn>
                <a:cxn ang="0">
                  <a:pos x="896" y="635"/>
                </a:cxn>
                <a:cxn ang="0">
                  <a:pos x="898" y="0"/>
                </a:cxn>
                <a:cxn ang="0">
                  <a:pos x="865" y="1"/>
                </a:cxn>
                <a:cxn ang="0">
                  <a:pos x="799" y="6"/>
                </a:cxn>
                <a:cxn ang="0">
                  <a:pos x="735" y="15"/>
                </a:cxn>
                <a:cxn ang="0">
                  <a:pos x="671" y="26"/>
                </a:cxn>
                <a:cxn ang="0">
                  <a:pos x="609" y="41"/>
                </a:cxn>
                <a:cxn ang="0">
                  <a:pos x="548" y="59"/>
                </a:cxn>
                <a:cxn ang="0">
                  <a:pos x="487" y="80"/>
                </a:cxn>
                <a:cxn ang="0">
                  <a:pos x="429" y="103"/>
                </a:cxn>
                <a:cxn ang="0">
                  <a:pos x="372" y="129"/>
                </a:cxn>
                <a:cxn ang="0">
                  <a:pos x="317" y="158"/>
                </a:cxn>
                <a:cxn ang="0">
                  <a:pos x="263" y="189"/>
                </a:cxn>
                <a:cxn ang="0">
                  <a:pos x="224" y="214"/>
                </a:cxn>
                <a:cxn ang="0">
                  <a:pos x="185" y="241"/>
                </a:cxn>
                <a:cxn ang="0">
                  <a:pos x="136" y="279"/>
                </a:cxn>
                <a:cxn ang="0">
                  <a:pos x="89" y="318"/>
                </a:cxn>
                <a:cxn ang="0">
                  <a:pos x="43" y="360"/>
                </a:cxn>
                <a:cxn ang="0">
                  <a:pos x="0" y="405"/>
                </a:cxn>
                <a:cxn ang="0">
                  <a:pos x="449" y="857"/>
                </a:cxn>
              </a:cxnLst>
              <a:rect l="0" t="0" r="r" b="b"/>
              <a:pathLst>
                <a:path w="1087" h="857">
                  <a:moveTo>
                    <a:pt x="449" y="857"/>
                  </a:moveTo>
                  <a:lnTo>
                    <a:pt x="459" y="845"/>
                  </a:lnTo>
                  <a:lnTo>
                    <a:pt x="470" y="834"/>
                  </a:lnTo>
                  <a:lnTo>
                    <a:pt x="492" y="812"/>
                  </a:lnTo>
                  <a:lnTo>
                    <a:pt x="503" y="801"/>
                  </a:lnTo>
                  <a:lnTo>
                    <a:pt x="515" y="791"/>
                  </a:lnTo>
                  <a:lnTo>
                    <a:pt x="540" y="771"/>
                  </a:lnTo>
                  <a:lnTo>
                    <a:pt x="552" y="761"/>
                  </a:lnTo>
                  <a:lnTo>
                    <a:pt x="565" y="752"/>
                  </a:lnTo>
                  <a:lnTo>
                    <a:pt x="578" y="743"/>
                  </a:lnTo>
                  <a:lnTo>
                    <a:pt x="591" y="735"/>
                  </a:lnTo>
                  <a:lnTo>
                    <a:pt x="605" y="726"/>
                  </a:lnTo>
                  <a:lnTo>
                    <a:pt x="618" y="717"/>
                  </a:lnTo>
                  <a:lnTo>
                    <a:pt x="646" y="702"/>
                  </a:lnTo>
                  <a:lnTo>
                    <a:pt x="675" y="689"/>
                  </a:lnTo>
                  <a:lnTo>
                    <a:pt x="689" y="682"/>
                  </a:lnTo>
                  <a:lnTo>
                    <a:pt x="705" y="677"/>
                  </a:lnTo>
                  <a:lnTo>
                    <a:pt x="720" y="671"/>
                  </a:lnTo>
                  <a:lnTo>
                    <a:pt x="735" y="666"/>
                  </a:lnTo>
                  <a:lnTo>
                    <a:pt x="750" y="661"/>
                  </a:lnTo>
                  <a:lnTo>
                    <a:pt x="766" y="656"/>
                  </a:lnTo>
                  <a:lnTo>
                    <a:pt x="781" y="652"/>
                  </a:lnTo>
                  <a:lnTo>
                    <a:pt x="797" y="649"/>
                  </a:lnTo>
                  <a:lnTo>
                    <a:pt x="813" y="645"/>
                  </a:lnTo>
                  <a:lnTo>
                    <a:pt x="829" y="642"/>
                  </a:lnTo>
                  <a:lnTo>
                    <a:pt x="845" y="640"/>
                  </a:lnTo>
                  <a:lnTo>
                    <a:pt x="863" y="638"/>
                  </a:lnTo>
                  <a:lnTo>
                    <a:pt x="896" y="635"/>
                  </a:lnTo>
                  <a:lnTo>
                    <a:pt x="1087" y="332"/>
                  </a:lnTo>
                  <a:lnTo>
                    <a:pt x="898" y="0"/>
                  </a:lnTo>
                  <a:lnTo>
                    <a:pt x="881" y="0"/>
                  </a:lnTo>
                  <a:lnTo>
                    <a:pt x="865" y="1"/>
                  </a:lnTo>
                  <a:lnTo>
                    <a:pt x="831" y="3"/>
                  </a:lnTo>
                  <a:lnTo>
                    <a:pt x="799" y="6"/>
                  </a:lnTo>
                  <a:lnTo>
                    <a:pt x="767" y="10"/>
                  </a:lnTo>
                  <a:lnTo>
                    <a:pt x="735" y="15"/>
                  </a:lnTo>
                  <a:lnTo>
                    <a:pt x="703" y="20"/>
                  </a:lnTo>
                  <a:lnTo>
                    <a:pt x="671" y="26"/>
                  </a:lnTo>
                  <a:lnTo>
                    <a:pt x="640" y="33"/>
                  </a:lnTo>
                  <a:lnTo>
                    <a:pt x="609" y="41"/>
                  </a:lnTo>
                  <a:lnTo>
                    <a:pt x="578" y="50"/>
                  </a:lnTo>
                  <a:lnTo>
                    <a:pt x="548" y="59"/>
                  </a:lnTo>
                  <a:lnTo>
                    <a:pt x="517" y="69"/>
                  </a:lnTo>
                  <a:lnTo>
                    <a:pt x="487" y="80"/>
                  </a:lnTo>
                  <a:lnTo>
                    <a:pt x="458" y="91"/>
                  </a:lnTo>
                  <a:lnTo>
                    <a:pt x="429" y="103"/>
                  </a:lnTo>
                  <a:lnTo>
                    <a:pt x="401" y="116"/>
                  </a:lnTo>
                  <a:lnTo>
                    <a:pt x="372" y="129"/>
                  </a:lnTo>
                  <a:lnTo>
                    <a:pt x="344" y="143"/>
                  </a:lnTo>
                  <a:lnTo>
                    <a:pt x="317" y="158"/>
                  </a:lnTo>
                  <a:lnTo>
                    <a:pt x="290" y="173"/>
                  </a:lnTo>
                  <a:lnTo>
                    <a:pt x="263" y="189"/>
                  </a:lnTo>
                  <a:lnTo>
                    <a:pt x="237" y="206"/>
                  </a:lnTo>
                  <a:lnTo>
                    <a:pt x="224" y="214"/>
                  </a:lnTo>
                  <a:lnTo>
                    <a:pt x="210" y="223"/>
                  </a:lnTo>
                  <a:lnTo>
                    <a:pt x="185" y="241"/>
                  </a:lnTo>
                  <a:lnTo>
                    <a:pt x="160" y="260"/>
                  </a:lnTo>
                  <a:lnTo>
                    <a:pt x="136" y="279"/>
                  </a:lnTo>
                  <a:lnTo>
                    <a:pt x="112" y="298"/>
                  </a:lnTo>
                  <a:lnTo>
                    <a:pt x="89" y="318"/>
                  </a:lnTo>
                  <a:lnTo>
                    <a:pt x="66" y="339"/>
                  </a:lnTo>
                  <a:lnTo>
                    <a:pt x="43" y="360"/>
                  </a:lnTo>
                  <a:lnTo>
                    <a:pt x="21" y="382"/>
                  </a:lnTo>
                  <a:lnTo>
                    <a:pt x="0" y="405"/>
                  </a:lnTo>
                  <a:lnTo>
                    <a:pt x="374" y="501"/>
                  </a:lnTo>
                  <a:lnTo>
                    <a:pt x="449" y="857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0" name="Freeform 37"/>
            <p:cNvSpPr>
              <a:spLocks noChangeAspect="1"/>
            </p:cNvSpPr>
            <p:nvPr/>
          </p:nvSpPr>
          <p:spPr bwMode="auto">
            <a:xfrm>
              <a:off x="3142" y="1318"/>
              <a:ext cx="852" cy="79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7" y="347"/>
                </a:cxn>
                <a:cxn ang="0">
                  <a:pos x="0" y="636"/>
                </a:cxn>
                <a:cxn ang="0">
                  <a:pos x="14" y="637"/>
                </a:cxn>
                <a:cxn ang="0">
                  <a:pos x="28" y="638"/>
                </a:cxn>
                <a:cxn ang="0">
                  <a:pos x="42" y="639"/>
                </a:cxn>
                <a:cxn ang="0">
                  <a:pos x="56" y="641"/>
                </a:cxn>
                <a:cxn ang="0">
                  <a:pos x="85" y="645"/>
                </a:cxn>
                <a:cxn ang="0">
                  <a:pos x="112" y="650"/>
                </a:cxn>
                <a:cxn ang="0">
                  <a:pos x="139" y="656"/>
                </a:cxn>
                <a:cxn ang="0">
                  <a:pos x="152" y="660"/>
                </a:cxn>
                <a:cxn ang="0">
                  <a:pos x="166" y="664"/>
                </a:cxn>
                <a:cxn ang="0">
                  <a:pos x="192" y="672"/>
                </a:cxn>
                <a:cxn ang="0">
                  <a:pos x="217" y="682"/>
                </a:cxn>
                <a:cxn ang="0">
                  <a:pos x="244" y="693"/>
                </a:cxn>
                <a:cxn ang="0">
                  <a:pos x="268" y="704"/>
                </a:cxn>
                <a:cxn ang="0">
                  <a:pos x="292" y="717"/>
                </a:cxn>
                <a:cxn ang="0">
                  <a:pos x="304" y="724"/>
                </a:cxn>
                <a:cxn ang="0">
                  <a:pos x="315" y="731"/>
                </a:cxn>
                <a:cxn ang="0">
                  <a:pos x="338" y="746"/>
                </a:cxn>
                <a:cxn ang="0">
                  <a:pos x="349" y="753"/>
                </a:cxn>
                <a:cxn ang="0">
                  <a:pos x="360" y="761"/>
                </a:cxn>
                <a:cxn ang="0">
                  <a:pos x="382" y="777"/>
                </a:cxn>
                <a:cxn ang="0">
                  <a:pos x="403" y="795"/>
                </a:cxn>
                <a:cxn ang="0">
                  <a:pos x="754" y="716"/>
                </a:cxn>
                <a:cxn ang="0">
                  <a:pos x="852" y="343"/>
                </a:cxn>
                <a:cxn ang="0">
                  <a:pos x="831" y="324"/>
                </a:cxn>
                <a:cxn ang="0">
                  <a:pos x="810" y="306"/>
                </a:cxn>
                <a:cxn ang="0">
                  <a:pos x="788" y="287"/>
                </a:cxn>
                <a:cxn ang="0">
                  <a:pos x="766" y="270"/>
                </a:cxn>
                <a:cxn ang="0">
                  <a:pos x="743" y="252"/>
                </a:cxn>
                <a:cxn ang="0">
                  <a:pos x="720" y="235"/>
                </a:cxn>
                <a:cxn ang="0">
                  <a:pos x="695" y="218"/>
                </a:cxn>
                <a:cxn ang="0">
                  <a:pos x="671" y="203"/>
                </a:cxn>
                <a:cxn ang="0">
                  <a:pos x="647" y="187"/>
                </a:cxn>
                <a:cxn ang="0">
                  <a:pos x="622" y="173"/>
                </a:cxn>
                <a:cxn ang="0">
                  <a:pos x="597" y="159"/>
                </a:cxn>
                <a:cxn ang="0">
                  <a:pos x="585" y="152"/>
                </a:cxn>
                <a:cxn ang="0">
                  <a:pos x="572" y="145"/>
                </a:cxn>
                <a:cxn ang="0">
                  <a:pos x="546" y="132"/>
                </a:cxn>
                <a:cxn ang="0">
                  <a:pos x="519" y="120"/>
                </a:cxn>
                <a:cxn ang="0">
                  <a:pos x="493" y="108"/>
                </a:cxn>
                <a:cxn ang="0">
                  <a:pos x="466" y="96"/>
                </a:cxn>
                <a:cxn ang="0">
                  <a:pos x="439" y="86"/>
                </a:cxn>
                <a:cxn ang="0">
                  <a:pos x="412" y="75"/>
                </a:cxn>
                <a:cxn ang="0">
                  <a:pos x="384" y="65"/>
                </a:cxn>
                <a:cxn ang="0">
                  <a:pos x="355" y="56"/>
                </a:cxn>
                <a:cxn ang="0">
                  <a:pos x="327" y="48"/>
                </a:cxn>
                <a:cxn ang="0">
                  <a:pos x="299" y="40"/>
                </a:cxn>
                <a:cxn ang="0">
                  <a:pos x="270" y="33"/>
                </a:cxn>
                <a:cxn ang="0">
                  <a:pos x="241" y="27"/>
                </a:cxn>
                <a:cxn ang="0">
                  <a:pos x="211" y="21"/>
                </a:cxn>
                <a:cxn ang="0">
                  <a:pos x="182" y="16"/>
                </a:cxn>
                <a:cxn ang="0">
                  <a:pos x="152" y="12"/>
                </a:cxn>
                <a:cxn ang="0">
                  <a:pos x="122" y="8"/>
                </a:cxn>
                <a:cxn ang="0">
                  <a:pos x="92" y="5"/>
                </a:cxn>
                <a:cxn ang="0">
                  <a:pos x="62" y="3"/>
                </a:cxn>
                <a:cxn ang="0">
                  <a:pos x="31" y="1"/>
                </a:cxn>
                <a:cxn ang="0">
                  <a:pos x="1" y="0"/>
                </a:cxn>
              </a:cxnLst>
              <a:rect l="0" t="0" r="r" b="b"/>
              <a:pathLst>
                <a:path w="852" h="795">
                  <a:moveTo>
                    <a:pt x="1" y="0"/>
                  </a:moveTo>
                  <a:lnTo>
                    <a:pt x="197" y="347"/>
                  </a:lnTo>
                  <a:lnTo>
                    <a:pt x="0" y="636"/>
                  </a:lnTo>
                  <a:lnTo>
                    <a:pt x="14" y="637"/>
                  </a:lnTo>
                  <a:lnTo>
                    <a:pt x="28" y="638"/>
                  </a:lnTo>
                  <a:lnTo>
                    <a:pt x="42" y="639"/>
                  </a:lnTo>
                  <a:lnTo>
                    <a:pt x="56" y="641"/>
                  </a:lnTo>
                  <a:lnTo>
                    <a:pt x="85" y="645"/>
                  </a:lnTo>
                  <a:lnTo>
                    <a:pt x="112" y="650"/>
                  </a:lnTo>
                  <a:lnTo>
                    <a:pt x="139" y="656"/>
                  </a:lnTo>
                  <a:lnTo>
                    <a:pt x="152" y="660"/>
                  </a:lnTo>
                  <a:lnTo>
                    <a:pt x="166" y="664"/>
                  </a:lnTo>
                  <a:lnTo>
                    <a:pt x="192" y="672"/>
                  </a:lnTo>
                  <a:lnTo>
                    <a:pt x="217" y="682"/>
                  </a:lnTo>
                  <a:lnTo>
                    <a:pt x="244" y="693"/>
                  </a:lnTo>
                  <a:lnTo>
                    <a:pt x="268" y="704"/>
                  </a:lnTo>
                  <a:lnTo>
                    <a:pt x="292" y="717"/>
                  </a:lnTo>
                  <a:lnTo>
                    <a:pt x="304" y="724"/>
                  </a:lnTo>
                  <a:lnTo>
                    <a:pt x="315" y="731"/>
                  </a:lnTo>
                  <a:lnTo>
                    <a:pt x="338" y="746"/>
                  </a:lnTo>
                  <a:lnTo>
                    <a:pt x="349" y="753"/>
                  </a:lnTo>
                  <a:lnTo>
                    <a:pt x="360" y="761"/>
                  </a:lnTo>
                  <a:lnTo>
                    <a:pt x="382" y="777"/>
                  </a:lnTo>
                  <a:lnTo>
                    <a:pt x="403" y="795"/>
                  </a:lnTo>
                  <a:lnTo>
                    <a:pt x="754" y="716"/>
                  </a:lnTo>
                  <a:lnTo>
                    <a:pt x="852" y="343"/>
                  </a:lnTo>
                  <a:lnTo>
                    <a:pt x="831" y="324"/>
                  </a:lnTo>
                  <a:lnTo>
                    <a:pt x="810" y="306"/>
                  </a:lnTo>
                  <a:lnTo>
                    <a:pt x="788" y="287"/>
                  </a:lnTo>
                  <a:lnTo>
                    <a:pt x="766" y="270"/>
                  </a:lnTo>
                  <a:lnTo>
                    <a:pt x="743" y="252"/>
                  </a:lnTo>
                  <a:lnTo>
                    <a:pt x="720" y="235"/>
                  </a:lnTo>
                  <a:lnTo>
                    <a:pt x="695" y="218"/>
                  </a:lnTo>
                  <a:lnTo>
                    <a:pt x="671" y="203"/>
                  </a:lnTo>
                  <a:lnTo>
                    <a:pt x="647" y="187"/>
                  </a:lnTo>
                  <a:lnTo>
                    <a:pt x="622" y="173"/>
                  </a:lnTo>
                  <a:lnTo>
                    <a:pt x="597" y="159"/>
                  </a:lnTo>
                  <a:lnTo>
                    <a:pt x="585" y="152"/>
                  </a:lnTo>
                  <a:lnTo>
                    <a:pt x="572" y="145"/>
                  </a:lnTo>
                  <a:lnTo>
                    <a:pt x="546" y="132"/>
                  </a:lnTo>
                  <a:lnTo>
                    <a:pt x="519" y="120"/>
                  </a:lnTo>
                  <a:lnTo>
                    <a:pt x="493" y="108"/>
                  </a:lnTo>
                  <a:lnTo>
                    <a:pt x="466" y="96"/>
                  </a:lnTo>
                  <a:lnTo>
                    <a:pt x="439" y="86"/>
                  </a:lnTo>
                  <a:lnTo>
                    <a:pt x="412" y="75"/>
                  </a:lnTo>
                  <a:lnTo>
                    <a:pt x="384" y="65"/>
                  </a:lnTo>
                  <a:lnTo>
                    <a:pt x="355" y="56"/>
                  </a:lnTo>
                  <a:lnTo>
                    <a:pt x="327" y="48"/>
                  </a:lnTo>
                  <a:lnTo>
                    <a:pt x="299" y="40"/>
                  </a:lnTo>
                  <a:lnTo>
                    <a:pt x="270" y="33"/>
                  </a:lnTo>
                  <a:lnTo>
                    <a:pt x="241" y="27"/>
                  </a:lnTo>
                  <a:lnTo>
                    <a:pt x="211" y="21"/>
                  </a:lnTo>
                  <a:lnTo>
                    <a:pt x="182" y="16"/>
                  </a:lnTo>
                  <a:lnTo>
                    <a:pt x="152" y="12"/>
                  </a:lnTo>
                  <a:lnTo>
                    <a:pt x="122" y="8"/>
                  </a:lnTo>
                  <a:lnTo>
                    <a:pt x="92" y="5"/>
                  </a:lnTo>
                  <a:lnTo>
                    <a:pt x="62" y="3"/>
                  </a:lnTo>
                  <a:lnTo>
                    <a:pt x="3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3590" y="1706"/>
              <a:ext cx="811" cy="1062"/>
            </a:xfrm>
            <a:custGeom>
              <a:avLst/>
              <a:gdLst/>
              <a:ahLst/>
              <a:cxnLst>
                <a:cxn ang="0">
                  <a:pos x="811" y="873"/>
                </a:cxn>
                <a:cxn ang="0">
                  <a:pos x="474" y="1062"/>
                </a:cxn>
                <a:cxn ang="0">
                  <a:pos x="174" y="863"/>
                </a:cxn>
                <a:cxn ang="0">
                  <a:pos x="173" y="848"/>
                </a:cxn>
                <a:cxn ang="0">
                  <a:pos x="172" y="833"/>
                </a:cxn>
                <a:cxn ang="0">
                  <a:pos x="171" y="819"/>
                </a:cxn>
                <a:cxn ang="0">
                  <a:pos x="169" y="803"/>
                </a:cxn>
                <a:cxn ang="0">
                  <a:pos x="167" y="789"/>
                </a:cxn>
                <a:cxn ang="0">
                  <a:pos x="164" y="774"/>
                </a:cxn>
                <a:cxn ang="0">
                  <a:pos x="159" y="746"/>
                </a:cxn>
                <a:cxn ang="0">
                  <a:pos x="152" y="718"/>
                </a:cxn>
                <a:cxn ang="0">
                  <a:pos x="148" y="704"/>
                </a:cxn>
                <a:cxn ang="0">
                  <a:pos x="143" y="691"/>
                </a:cxn>
                <a:cxn ang="0">
                  <a:pos x="134" y="664"/>
                </a:cxn>
                <a:cxn ang="0">
                  <a:pos x="124" y="637"/>
                </a:cxn>
                <a:cxn ang="0">
                  <a:pos x="112" y="611"/>
                </a:cxn>
                <a:cxn ang="0">
                  <a:pos x="106" y="599"/>
                </a:cxn>
                <a:cxn ang="0">
                  <a:pos x="99" y="586"/>
                </a:cxn>
                <a:cxn ang="0">
                  <a:pos x="85" y="562"/>
                </a:cxn>
                <a:cxn ang="0">
                  <a:pos x="70" y="538"/>
                </a:cxn>
                <a:cxn ang="0">
                  <a:pos x="54" y="516"/>
                </a:cxn>
                <a:cxn ang="0">
                  <a:pos x="37" y="493"/>
                </a:cxn>
                <a:cxn ang="0">
                  <a:pos x="19" y="471"/>
                </a:cxn>
                <a:cxn ang="0">
                  <a:pos x="10" y="460"/>
                </a:cxn>
                <a:cxn ang="0">
                  <a:pos x="0" y="450"/>
                </a:cxn>
                <a:cxn ang="0">
                  <a:pos x="344" y="386"/>
                </a:cxn>
                <a:cxn ang="0">
                  <a:pos x="451" y="0"/>
                </a:cxn>
                <a:cxn ang="0">
                  <a:pos x="471" y="22"/>
                </a:cxn>
                <a:cxn ang="0">
                  <a:pos x="490" y="44"/>
                </a:cxn>
                <a:cxn ang="0">
                  <a:pos x="510" y="66"/>
                </a:cxn>
                <a:cxn ang="0">
                  <a:pos x="528" y="89"/>
                </a:cxn>
                <a:cxn ang="0">
                  <a:pos x="546" y="112"/>
                </a:cxn>
                <a:cxn ang="0">
                  <a:pos x="564" y="136"/>
                </a:cxn>
                <a:cxn ang="0">
                  <a:pos x="582" y="160"/>
                </a:cxn>
                <a:cxn ang="0">
                  <a:pos x="599" y="185"/>
                </a:cxn>
                <a:cxn ang="0">
                  <a:pos x="615" y="210"/>
                </a:cxn>
                <a:cxn ang="0">
                  <a:pos x="630" y="235"/>
                </a:cxn>
                <a:cxn ang="0">
                  <a:pos x="645" y="261"/>
                </a:cxn>
                <a:cxn ang="0">
                  <a:pos x="659" y="286"/>
                </a:cxn>
                <a:cxn ang="0">
                  <a:pos x="673" y="313"/>
                </a:cxn>
                <a:cxn ang="0">
                  <a:pos x="686" y="340"/>
                </a:cxn>
                <a:cxn ang="0">
                  <a:pos x="698" y="367"/>
                </a:cxn>
                <a:cxn ang="0">
                  <a:pos x="710" y="395"/>
                </a:cxn>
                <a:cxn ang="0">
                  <a:pos x="722" y="422"/>
                </a:cxn>
                <a:cxn ang="0">
                  <a:pos x="727" y="436"/>
                </a:cxn>
                <a:cxn ang="0">
                  <a:pos x="733" y="450"/>
                </a:cxn>
                <a:cxn ang="0">
                  <a:pos x="743" y="479"/>
                </a:cxn>
                <a:cxn ang="0">
                  <a:pos x="752" y="508"/>
                </a:cxn>
                <a:cxn ang="0">
                  <a:pos x="761" y="537"/>
                </a:cxn>
                <a:cxn ang="0">
                  <a:pos x="769" y="566"/>
                </a:cxn>
                <a:cxn ang="0">
                  <a:pos x="776" y="596"/>
                </a:cxn>
                <a:cxn ang="0">
                  <a:pos x="783" y="626"/>
                </a:cxn>
                <a:cxn ang="0">
                  <a:pos x="789" y="656"/>
                </a:cxn>
                <a:cxn ang="0">
                  <a:pos x="792" y="672"/>
                </a:cxn>
                <a:cxn ang="0">
                  <a:pos x="794" y="687"/>
                </a:cxn>
                <a:cxn ang="0">
                  <a:pos x="797" y="702"/>
                </a:cxn>
                <a:cxn ang="0">
                  <a:pos x="799" y="717"/>
                </a:cxn>
                <a:cxn ang="0">
                  <a:pos x="803" y="748"/>
                </a:cxn>
                <a:cxn ang="0">
                  <a:pos x="806" y="779"/>
                </a:cxn>
                <a:cxn ang="0">
                  <a:pos x="808" y="810"/>
                </a:cxn>
                <a:cxn ang="0">
                  <a:pos x="810" y="842"/>
                </a:cxn>
                <a:cxn ang="0">
                  <a:pos x="811" y="873"/>
                </a:cxn>
              </a:cxnLst>
              <a:rect l="0" t="0" r="r" b="b"/>
              <a:pathLst>
                <a:path w="811" h="1062">
                  <a:moveTo>
                    <a:pt x="811" y="873"/>
                  </a:moveTo>
                  <a:lnTo>
                    <a:pt x="474" y="1062"/>
                  </a:lnTo>
                  <a:lnTo>
                    <a:pt x="174" y="863"/>
                  </a:lnTo>
                  <a:lnTo>
                    <a:pt x="173" y="848"/>
                  </a:lnTo>
                  <a:lnTo>
                    <a:pt x="172" y="833"/>
                  </a:lnTo>
                  <a:lnTo>
                    <a:pt x="171" y="819"/>
                  </a:lnTo>
                  <a:lnTo>
                    <a:pt x="169" y="803"/>
                  </a:lnTo>
                  <a:lnTo>
                    <a:pt x="167" y="789"/>
                  </a:lnTo>
                  <a:lnTo>
                    <a:pt x="164" y="774"/>
                  </a:lnTo>
                  <a:lnTo>
                    <a:pt x="159" y="746"/>
                  </a:lnTo>
                  <a:lnTo>
                    <a:pt x="152" y="718"/>
                  </a:lnTo>
                  <a:lnTo>
                    <a:pt x="148" y="704"/>
                  </a:lnTo>
                  <a:lnTo>
                    <a:pt x="143" y="691"/>
                  </a:lnTo>
                  <a:lnTo>
                    <a:pt x="134" y="664"/>
                  </a:lnTo>
                  <a:lnTo>
                    <a:pt x="124" y="637"/>
                  </a:lnTo>
                  <a:lnTo>
                    <a:pt x="112" y="611"/>
                  </a:lnTo>
                  <a:lnTo>
                    <a:pt x="106" y="599"/>
                  </a:lnTo>
                  <a:lnTo>
                    <a:pt x="99" y="586"/>
                  </a:lnTo>
                  <a:lnTo>
                    <a:pt x="85" y="562"/>
                  </a:lnTo>
                  <a:lnTo>
                    <a:pt x="70" y="538"/>
                  </a:lnTo>
                  <a:lnTo>
                    <a:pt x="54" y="516"/>
                  </a:lnTo>
                  <a:lnTo>
                    <a:pt x="37" y="493"/>
                  </a:lnTo>
                  <a:lnTo>
                    <a:pt x="19" y="471"/>
                  </a:lnTo>
                  <a:lnTo>
                    <a:pt x="10" y="460"/>
                  </a:lnTo>
                  <a:lnTo>
                    <a:pt x="0" y="450"/>
                  </a:lnTo>
                  <a:lnTo>
                    <a:pt x="344" y="386"/>
                  </a:lnTo>
                  <a:lnTo>
                    <a:pt x="451" y="0"/>
                  </a:lnTo>
                  <a:lnTo>
                    <a:pt x="471" y="22"/>
                  </a:lnTo>
                  <a:lnTo>
                    <a:pt x="490" y="44"/>
                  </a:lnTo>
                  <a:lnTo>
                    <a:pt x="510" y="66"/>
                  </a:lnTo>
                  <a:lnTo>
                    <a:pt x="528" y="89"/>
                  </a:lnTo>
                  <a:lnTo>
                    <a:pt x="546" y="112"/>
                  </a:lnTo>
                  <a:lnTo>
                    <a:pt x="564" y="136"/>
                  </a:lnTo>
                  <a:lnTo>
                    <a:pt x="582" y="160"/>
                  </a:lnTo>
                  <a:lnTo>
                    <a:pt x="599" y="185"/>
                  </a:lnTo>
                  <a:lnTo>
                    <a:pt x="615" y="210"/>
                  </a:lnTo>
                  <a:lnTo>
                    <a:pt x="630" y="235"/>
                  </a:lnTo>
                  <a:lnTo>
                    <a:pt x="645" y="261"/>
                  </a:lnTo>
                  <a:lnTo>
                    <a:pt x="659" y="286"/>
                  </a:lnTo>
                  <a:lnTo>
                    <a:pt x="673" y="313"/>
                  </a:lnTo>
                  <a:lnTo>
                    <a:pt x="686" y="340"/>
                  </a:lnTo>
                  <a:lnTo>
                    <a:pt x="698" y="367"/>
                  </a:lnTo>
                  <a:lnTo>
                    <a:pt x="710" y="395"/>
                  </a:lnTo>
                  <a:lnTo>
                    <a:pt x="722" y="422"/>
                  </a:lnTo>
                  <a:lnTo>
                    <a:pt x="727" y="436"/>
                  </a:lnTo>
                  <a:lnTo>
                    <a:pt x="733" y="450"/>
                  </a:lnTo>
                  <a:lnTo>
                    <a:pt x="743" y="479"/>
                  </a:lnTo>
                  <a:lnTo>
                    <a:pt x="752" y="508"/>
                  </a:lnTo>
                  <a:lnTo>
                    <a:pt x="761" y="537"/>
                  </a:lnTo>
                  <a:lnTo>
                    <a:pt x="769" y="566"/>
                  </a:lnTo>
                  <a:lnTo>
                    <a:pt x="776" y="596"/>
                  </a:lnTo>
                  <a:lnTo>
                    <a:pt x="783" y="626"/>
                  </a:lnTo>
                  <a:lnTo>
                    <a:pt x="789" y="656"/>
                  </a:lnTo>
                  <a:lnTo>
                    <a:pt x="792" y="672"/>
                  </a:lnTo>
                  <a:lnTo>
                    <a:pt x="794" y="687"/>
                  </a:lnTo>
                  <a:lnTo>
                    <a:pt x="797" y="702"/>
                  </a:lnTo>
                  <a:lnTo>
                    <a:pt x="799" y="717"/>
                  </a:lnTo>
                  <a:lnTo>
                    <a:pt x="803" y="748"/>
                  </a:lnTo>
                  <a:lnTo>
                    <a:pt x="806" y="779"/>
                  </a:lnTo>
                  <a:lnTo>
                    <a:pt x="808" y="810"/>
                  </a:lnTo>
                  <a:lnTo>
                    <a:pt x="810" y="842"/>
                  </a:lnTo>
                  <a:lnTo>
                    <a:pt x="811" y="873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" name="Freeform 39"/>
            <p:cNvSpPr>
              <a:spLocks noChangeAspect="1"/>
            </p:cNvSpPr>
            <p:nvPr/>
          </p:nvSpPr>
          <p:spPr bwMode="auto">
            <a:xfrm>
              <a:off x="3597" y="2641"/>
              <a:ext cx="804" cy="84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5" y="14"/>
                </a:cxn>
                <a:cxn ang="0">
                  <a:pos x="164" y="28"/>
                </a:cxn>
                <a:cxn ang="0">
                  <a:pos x="160" y="56"/>
                </a:cxn>
                <a:cxn ang="0">
                  <a:pos x="155" y="83"/>
                </a:cxn>
                <a:cxn ang="0">
                  <a:pos x="150" y="110"/>
                </a:cxn>
                <a:cxn ang="0">
                  <a:pos x="143" y="136"/>
                </a:cxn>
                <a:cxn ang="0">
                  <a:pos x="134" y="162"/>
                </a:cxn>
                <a:cxn ang="0">
                  <a:pos x="125" y="187"/>
                </a:cxn>
                <a:cxn ang="0">
                  <a:pos x="115" y="213"/>
                </a:cxn>
                <a:cxn ang="0">
                  <a:pos x="104" y="237"/>
                </a:cxn>
                <a:cxn ang="0">
                  <a:pos x="92" y="261"/>
                </a:cxn>
                <a:cxn ang="0">
                  <a:pos x="78" y="284"/>
                </a:cxn>
                <a:cxn ang="0">
                  <a:pos x="64" y="306"/>
                </a:cxn>
                <a:cxn ang="0">
                  <a:pos x="57" y="317"/>
                </a:cxn>
                <a:cxn ang="0">
                  <a:pos x="49" y="328"/>
                </a:cxn>
                <a:cxn ang="0">
                  <a:pos x="41" y="339"/>
                </a:cxn>
                <a:cxn ang="0">
                  <a:pos x="34" y="349"/>
                </a:cxn>
                <a:cxn ang="0">
                  <a:pos x="17" y="371"/>
                </a:cxn>
                <a:cxn ang="0">
                  <a:pos x="0" y="391"/>
                </a:cxn>
                <a:cxn ang="0">
                  <a:pos x="70" y="744"/>
                </a:cxn>
                <a:cxn ang="0">
                  <a:pos x="442" y="850"/>
                </a:cxn>
                <a:cxn ang="0">
                  <a:pos x="462" y="828"/>
                </a:cxn>
                <a:cxn ang="0">
                  <a:pos x="481" y="807"/>
                </a:cxn>
                <a:cxn ang="0">
                  <a:pos x="490" y="796"/>
                </a:cxn>
                <a:cxn ang="0">
                  <a:pos x="500" y="785"/>
                </a:cxn>
                <a:cxn ang="0">
                  <a:pos x="518" y="763"/>
                </a:cxn>
                <a:cxn ang="0">
                  <a:pos x="536" y="741"/>
                </a:cxn>
                <a:cxn ang="0">
                  <a:pos x="553" y="718"/>
                </a:cxn>
                <a:cxn ang="0">
                  <a:pos x="571" y="695"/>
                </a:cxn>
                <a:cxn ang="0">
                  <a:pos x="587" y="670"/>
                </a:cxn>
                <a:cxn ang="0">
                  <a:pos x="603" y="646"/>
                </a:cxn>
                <a:cxn ang="0">
                  <a:pos x="619" y="622"/>
                </a:cxn>
                <a:cxn ang="0">
                  <a:pos x="633" y="597"/>
                </a:cxn>
                <a:cxn ang="0">
                  <a:pos x="648" y="572"/>
                </a:cxn>
                <a:cxn ang="0">
                  <a:pos x="661" y="546"/>
                </a:cxn>
                <a:cxn ang="0">
                  <a:pos x="674" y="520"/>
                </a:cxn>
                <a:cxn ang="0">
                  <a:pos x="687" y="493"/>
                </a:cxn>
                <a:cxn ang="0">
                  <a:pos x="699" y="467"/>
                </a:cxn>
                <a:cxn ang="0">
                  <a:pos x="710" y="440"/>
                </a:cxn>
                <a:cxn ang="0">
                  <a:pos x="721" y="413"/>
                </a:cxn>
                <a:cxn ang="0">
                  <a:pos x="732" y="386"/>
                </a:cxn>
                <a:cxn ang="0">
                  <a:pos x="741" y="358"/>
                </a:cxn>
                <a:cxn ang="0">
                  <a:pos x="750" y="329"/>
                </a:cxn>
                <a:cxn ang="0">
                  <a:pos x="758" y="301"/>
                </a:cxn>
                <a:cxn ang="0">
                  <a:pos x="766" y="272"/>
                </a:cxn>
                <a:cxn ang="0">
                  <a:pos x="773" y="243"/>
                </a:cxn>
                <a:cxn ang="0">
                  <a:pos x="779" y="214"/>
                </a:cxn>
                <a:cxn ang="0">
                  <a:pos x="785" y="184"/>
                </a:cxn>
                <a:cxn ang="0">
                  <a:pos x="790" y="155"/>
                </a:cxn>
                <a:cxn ang="0">
                  <a:pos x="794" y="125"/>
                </a:cxn>
                <a:cxn ang="0">
                  <a:pos x="797" y="95"/>
                </a:cxn>
                <a:cxn ang="0">
                  <a:pos x="800" y="65"/>
                </a:cxn>
                <a:cxn ang="0">
                  <a:pos x="802" y="33"/>
                </a:cxn>
                <a:cxn ang="0">
                  <a:pos x="804" y="3"/>
                </a:cxn>
                <a:cxn ang="0">
                  <a:pos x="450" y="204"/>
                </a:cxn>
                <a:cxn ang="0">
                  <a:pos x="166" y="0"/>
                </a:cxn>
              </a:cxnLst>
              <a:rect l="0" t="0" r="r" b="b"/>
              <a:pathLst>
                <a:path w="804" h="850">
                  <a:moveTo>
                    <a:pt x="166" y="0"/>
                  </a:moveTo>
                  <a:lnTo>
                    <a:pt x="165" y="14"/>
                  </a:lnTo>
                  <a:lnTo>
                    <a:pt x="164" y="28"/>
                  </a:lnTo>
                  <a:lnTo>
                    <a:pt x="160" y="56"/>
                  </a:lnTo>
                  <a:lnTo>
                    <a:pt x="155" y="83"/>
                  </a:lnTo>
                  <a:lnTo>
                    <a:pt x="150" y="110"/>
                  </a:lnTo>
                  <a:lnTo>
                    <a:pt x="143" y="136"/>
                  </a:lnTo>
                  <a:lnTo>
                    <a:pt x="134" y="162"/>
                  </a:lnTo>
                  <a:lnTo>
                    <a:pt x="125" y="187"/>
                  </a:lnTo>
                  <a:lnTo>
                    <a:pt x="115" y="213"/>
                  </a:lnTo>
                  <a:lnTo>
                    <a:pt x="104" y="237"/>
                  </a:lnTo>
                  <a:lnTo>
                    <a:pt x="92" y="261"/>
                  </a:lnTo>
                  <a:lnTo>
                    <a:pt x="78" y="284"/>
                  </a:lnTo>
                  <a:lnTo>
                    <a:pt x="64" y="306"/>
                  </a:lnTo>
                  <a:lnTo>
                    <a:pt x="57" y="317"/>
                  </a:lnTo>
                  <a:lnTo>
                    <a:pt x="49" y="328"/>
                  </a:lnTo>
                  <a:lnTo>
                    <a:pt x="41" y="339"/>
                  </a:lnTo>
                  <a:lnTo>
                    <a:pt x="34" y="349"/>
                  </a:lnTo>
                  <a:lnTo>
                    <a:pt x="17" y="371"/>
                  </a:lnTo>
                  <a:lnTo>
                    <a:pt x="0" y="391"/>
                  </a:lnTo>
                  <a:lnTo>
                    <a:pt x="70" y="744"/>
                  </a:lnTo>
                  <a:lnTo>
                    <a:pt x="442" y="850"/>
                  </a:lnTo>
                  <a:lnTo>
                    <a:pt x="462" y="828"/>
                  </a:lnTo>
                  <a:lnTo>
                    <a:pt x="481" y="807"/>
                  </a:lnTo>
                  <a:lnTo>
                    <a:pt x="490" y="796"/>
                  </a:lnTo>
                  <a:lnTo>
                    <a:pt x="500" y="785"/>
                  </a:lnTo>
                  <a:lnTo>
                    <a:pt x="518" y="763"/>
                  </a:lnTo>
                  <a:lnTo>
                    <a:pt x="536" y="741"/>
                  </a:lnTo>
                  <a:lnTo>
                    <a:pt x="553" y="718"/>
                  </a:lnTo>
                  <a:lnTo>
                    <a:pt x="571" y="695"/>
                  </a:lnTo>
                  <a:lnTo>
                    <a:pt x="587" y="670"/>
                  </a:lnTo>
                  <a:lnTo>
                    <a:pt x="603" y="646"/>
                  </a:lnTo>
                  <a:lnTo>
                    <a:pt x="619" y="622"/>
                  </a:lnTo>
                  <a:lnTo>
                    <a:pt x="633" y="597"/>
                  </a:lnTo>
                  <a:lnTo>
                    <a:pt x="648" y="572"/>
                  </a:lnTo>
                  <a:lnTo>
                    <a:pt x="661" y="546"/>
                  </a:lnTo>
                  <a:lnTo>
                    <a:pt x="674" y="520"/>
                  </a:lnTo>
                  <a:lnTo>
                    <a:pt x="687" y="493"/>
                  </a:lnTo>
                  <a:lnTo>
                    <a:pt x="699" y="467"/>
                  </a:lnTo>
                  <a:lnTo>
                    <a:pt x="710" y="440"/>
                  </a:lnTo>
                  <a:lnTo>
                    <a:pt x="721" y="413"/>
                  </a:lnTo>
                  <a:lnTo>
                    <a:pt x="732" y="386"/>
                  </a:lnTo>
                  <a:lnTo>
                    <a:pt x="741" y="358"/>
                  </a:lnTo>
                  <a:lnTo>
                    <a:pt x="750" y="329"/>
                  </a:lnTo>
                  <a:lnTo>
                    <a:pt x="758" y="301"/>
                  </a:lnTo>
                  <a:lnTo>
                    <a:pt x="766" y="272"/>
                  </a:lnTo>
                  <a:lnTo>
                    <a:pt x="773" y="243"/>
                  </a:lnTo>
                  <a:lnTo>
                    <a:pt x="779" y="214"/>
                  </a:lnTo>
                  <a:lnTo>
                    <a:pt x="785" y="184"/>
                  </a:lnTo>
                  <a:lnTo>
                    <a:pt x="790" y="155"/>
                  </a:lnTo>
                  <a:lnTo>
                    <a:pt x="794" y="125"/>
                  </a:lnTo>
                  <a:lnTo>
                    <a:pt x="797" y="95"/>
                  </a:lnTo>
                  <a:lnTo>
                    <a:pt x="800" y="65"/>
                  </a:lnTo>
                  <a:lnTo>
                    <a:pt x="802" y="33"/>
                  </a:lnTo>
                  <a:lnTo>
                    <a:pt x="804" y="3"/>
                  </a:lnTo>
                  <a:lnTo>
                    <a:pt x="450" y="2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3015" y="3084"/>
              <a:ext cx="979" cy="792"/>
            </a:xfrm>
            <a:custGeom>
              <a:avLst/>
              <a:gdLst/>
              <a:ahLst/>
              <a:cxnLst>
                <a:cxn ang="0">
                  <a:pos x="191" y="792"/>
                </a:cxn>
                <a:cxn ang="0">
                  <a:pos x="0" y="462"/>
                </a:cxn>
                <a:cxn ang="0">
                  <a:pos x="194" y="151"/>
                </a:cxn>
                <a:cxn ang="0">
                  <a:pos x="217" y="147"/>
                </a:cxn>
                <a:cxn ang="0">
                  <a:pos x="240" y="143"/>
                </a:cxn>
                <a:cxn ang="0">
                  <a:pos x="252" y="140"/>
                </a:cxn>
                <a:cxn ang="0">
                  <a:pos x="263" y="137"/>
                </a:cxn>
                <a:cxn ang="0">
                  <a:pos x="286" y="131"/>
                </a:cxn>
                <a:cxn ang="0">
                  <a:pos x="308" y="124"/>
                </a:cxn>
                <a:cxn ang="0">
                  <a:pos x="330" y="117"/>
                </a:cxn>
                <a:cxn ang="0">
                  <a:pos x="353" y="108"/>
                </a:cxn>
                <a:cxn ang="0">
                  <a:pos x="374" y="99"/>
                </a:cxn>
                <a:cxn ang="0">
                  <a:pos x="395" y="89"/>
                </a:cxn>
                <a:cxn ang="0">
                  <a:pos x="415" y="79"/>
                </a:cxn>
                <a:cxn ang="0">
                  <a:pos x="435" y="67"/>
                </a:cxn>
                <a:cxn ang="0">
                  <a:pos x="454" y="55"/>
                </a:cxn>
                <a:cxn ang="0">
                  <a:pos x="464" y="48"/>
                </a:cxn>
                <a:cxn ang="0">
                  <a:pos x="473" y="42"/>
                </a:cxn>
                <a:cxn ang="0">
                  <a:pos x="492" y="29"/>
                </a:cxn>
                <a:cxn ang="0">
                  <a:pos x="511" y="15"/>
                </a:cxn>
                <a:cxn ang="0">
                  <a:pos x="528" y="0"/>
                </a:cxn>
                <a:cxn ang="0">
                  <a:pos x="586" y="342"/>
                </a:cxn>
                <a:cxn ang="0">
                  <a:pos x="979" y="450"/>
                </a:cxn>
                <a:cxn ang="0">
                  <a:pos x="959" y="468"/>
                </a:cxn>
                <a:cxn ang="0">
                  <a:pos x="939" y="486"/>
                </a:cxn>
                <a:cxn ang="0">
                  <a:pos x="918" y="503"/>
                </a:cxn>
                <a:cxn ang="0">
                  <a:pos x="897" y="520"/>
                </a:cxn>
                <a:cxn ang="0">
                  <a:pos x="876" y="536"/>
                </a:cxn>
                <a:cxn ang="0">
                  <a:pos x="855" y="552"/>
                </a:cxn>
                <a:cxn ang="0">
                  <a:pos x="833" y="569"/>
                </a:cxn>
                <a:cxn ang="0">
                  <a:pos x="810" y="584"/>
                </a:cxn>
                <a:cxn ang="0">
                  <a:pos x="787" y="598"/>
                </a:cxn>
                <a:cxn ang="0">
                  <a:pos x="764" y="613"/>
                </a:cxn>
                <a:cxn ang="0">
                  <a:pos x="741" y="626"/>
                </a:cxn>
                <a:cxn ang="0">
                  <a:pos x="718" y="639"/>
                </a:cxn>
                <a:cxn ang="0">
                  <a:pos x="694" y="652"/>
                </a:cxn>
                <a:cxn ang="0">
                  <a:pos x="670" y="664"/>
                </a:cxn>
                <a:cxn ang="0">
                  <a:pos x="645" y="676"/>
                </a:cxn>
                <a:cxn ang="0">
                  <a:pos x="620" y="687"/>
                </a:cxn>
                <a:cxn ang="0">
                  <a:pos x="595" y="698"/>
                </a:cxn>
                <a:cxn ang="0">
                  <a:pos x="570" y="708"/>
                </a:cxn>
                <a:cxn ang="0">
                  <a:pos x="544" y="718"/>
                </a:cxn>
                <a:cxn ang="0">
                  <a:pos x="532" y="723"/>
                </a:cxn>
                <a:cxn ang="0">
                  <a:pos x="519" y="727"/>
                </a:cxn>
                <a:cxn ang="0">
                  <a:pos x="492" y="736"/>
                </a:cxn>
                <a:cxn ang="0">
                  <a:pos x="466" y="744"/>
                </a:cxn>
                <a:cxn ang="0">
                  <a:pos x="439" y="751"/>
                </a:cxn>
                <a:cxn ang="0">
                  <a:pos x="426" y="755"/>
                </a:cxn>
                <a:cxn ang="0">
                  <a:pos x="413" y="758"/>
                </a:cxn>
                <a:cxn ang="0">
                  <a:pos x="386" y="764"/>
                </a:cxn>
                <a:cxn ang="0">
                  <a:pos x="359" y="770"/>
                </a:cxn>
                <a:cxn ang="0">
                  <a:pos x="303" y="780"/>
                </a:cxn>
                <a:cxn ang="0">
                  <a:pos x="275" y="784"/>
                </a:cxn>
                <a:cxn ang="0">
                  <a:pos x="247" y="787"/>
                </a:cxn>
                <a:cxn ang="0">
                  <a:pos x="219" y="790"/>
                </a:cxn>
                <a:cxn ang="0">
                  <a:pos x="191" y="792"/>
                </a:cxn>
              </a:cxnLst>
              <a:rect l="0" t="0" r="r" b="b"/>
              <a:pathLst>
                <a:path w="979" h="792">
                  <a:moveTo>
                    <a:pt x="191" y="792"/>
                  </a:moveTo>
                  <a:lnTo>
                    <a:pt x="0" y="462"/>
                  </a:lnTo>
                  <a:lnTo>
                    <a:pt x="194" y="151"/>
                  </a:lnTo>
                  <a:lnTo>
                    <a:pt x="217" y="147"/>
                  </a:lnTo>
                  <a:lnTo>
                    <a:pt x="240" y="143"/>
                  </a:lnTo>
                  <a:lnTo>
                    <a:pt x="252" y="140"/>
                  </a:lnTo>
                  <a:lnTo>
                    <a:pt x="263" y="137"/>
                  </a:lnTo>
                  <a:lnTo>
                    <a:pt x="286" y="131"/>
                  </a:lnTo>
                  <a:lnTo>
                    <a:pt x="308" y="124"/>
                  </a:lnTo>
                  <a:lnTo>
                    <a:pt x="330" y="117"/>
                  </a:lnTo>
                  <a:lnTo>
                    <a:pt x="353" y="108"/>
                  </a:lnTo>
                  <a:lnTo>
                    <a:pt x="374" y="99"/>
                  </a:lnTo>
                  <a:lnTo>
                    <a:pt x="395" y="89"/>
                  </a:lnTo>
                  <a:lnTo>
                    <a:pt x="415" y="79"/>
                  </a:lnTo>
                  <a:lnTo>
                    <a:pt x="435" y="67"/>
                  </a:lnTo>
                  <a:lnTo>
                    <a:pt x="454" y="55"/>
                  </a:lnTo>
                  <a:lnTo>
                    <a:pt x="464" y="48"/>
                  </a:lnTo>
                  <a:lnTo>
                    <a:pt x="473" y="42"/>
                  </a:lnTo>
                  <a:lnTo>
                    <a:pt x="492" y="29"/>
                  </a:lnTo>
                  <a:lnTo>
                    <a:pt x="511" y="15"/>
                  </a:lnTo>
                  <a:lnTo>
                    <a:pt x="528" y="0"/>
                  </a:lnTo>
                  <a:lnTo>
                    <a:pt x="586" y="342"/>
                  </a:lnTo>
                  <a:lnTo>
                    <a:pt x="979" y="450"/>
                  </a:lnTo>
                  <a:lnTo>
                    <a:pt x="959" y="468"/>
                  </a:lnTo>
                  <a:lnTo>
                    <a:pt x="939" y="486"/>
                  </a:lnTo>
                  <a:lnTo>
                    <a:pt x="918" y="503"/>
                  </a:lnTo>
                  <a:lnTo>
                    <a:pt x="897" y="520"/>
                  </a:lnTo>
                  <a:lnTo>
                    <a:pt x="876" y="536"/>
                  </a:lnTo>
                  <a:lnTo>
                    <a:pt x="855" y="552"/>
                  </a:lnTo>
                  <a:lnTo>
                    <a:pt x="833" y="569"/>
                  </a:lnTo>
                  <a:lnTo>
                    <a:pt x="810" y="584"/>
                  </a:lnTo>
                  <a:lnTo>
                    <a:pt x="787" y="598"/>
                  </a:lnTo>
                  <a:lnTo>
                    <a:pt x="764" y="613"/>
                  </a:lnTo>
                  <a:lnTo>
                    <a:pt x="741" y="626"/>
                  </a:lnTo>
                  <a:lnTo>
                    <a:pt x="718" y="639"/>
                  </a:lnTo>
                  <a:lnTo>
                    <a:pt x="694" y="652"/>
                  </a:lnTo>
                  <a:lnTo>
                    <a:pt x="670" y="664"/>
                  </a:lnTo>
                  <a:lnTo>
                    <a:pt x="645" y="676"/>
                  </a:lnTo>
                  <a:lnTo>
                    <a:pt x="620" y="687"/>
                  </a:lnTo>
                  <a:lnTo>
                    <a:pt x="595" y="698"/>
                  </a:lnTo>
                  <a:lnTo>
                    <a:pt x="570" y="708"/>
                  </a:lnTo>
                  <a:lnTo>
                    <a:pt x="544" y="718"/>
                  </a:lnTo>
                  <a:lnTo>
                    <a:pt x="532" y="723"/>
                  </a:lnTo>
                  <a:lnTo>
                    <a:pt x="519" y="727"/>
                  </a:lnTo>
                  <a:lnTo>
                    <a:pt x="492" y="736"/>
                  </a:lnTo>
                  <a:lnTo>
                    <a:pt x="466" y="744"/>
                  </a:lnTo>
                  <a:lnTo>
                    <a:pt x="439" y="751"/>
                  </a:lnTo>
                  <a:lnTo>
                    <a:pt x="426" y="755"/>
                  </a:lnTo>
                  <a:lnTo>
                    <a:pt x="413" y="758"/>
                  </a:lnTo>
                  <a:lnTo>
                    <a:pt x="386" y="764"/>
                  </a:lnTo>
                  <a:lnTo>
                    <a:pt x="359" y="770"/>
                  </a:lnTo>
                  <a:lnTo>
                    <a:pt x="303" y="780"/>
                  </a:lnTo>
                  <a:lnTo>
                    <a:pt x="275" y="784"/>
                  </a:lnTo>
                  <a:lnTo>
                    <a:pt x="247" y="787"/>
                  </a:lnTo>
                  <a:lnTo>
                    <a:pt x="219" y="790"/>
                  </a:lnTo>
                  <a:lnTo>
                    <a:pt x="191" y="792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Freeform 41"/>
            <p:cNvSpPr>
              <a:spLocks noChangeAspect="1"/>
            </p:cNvSpPr>
            <p:nvPr/>
          </p:nvSpPr>
          <p:spPr bwMode="auto">
            <a:xfrm>
              <a:off x="2274" y="3109"/>
              <a:ext cx="867" cy="769"/>
            </a:xfrm>
            <a:custGeom>
              <a:avLst/>
              <a:gdLst/>
              <a:ahLst/>
              <a:cxnLst>
                <a:cxn ang="0">
                  <a:pos x="866" y="769"/>
                </a:cxn>
                <a:cxn ang="0">
                  <a:pos x="847" y="769"/>
                </a:cxn>
                <a:cxn ang="0">
                  <a:pos x="817" y="769"/>
                </a:cxn>
                <a:cxn ang="0">
                  <a:pos x="787" y="768"/>
                </a:cxn>
                <a:cxn ang="0">
                  <a:pos x="756" y="766"/>
                </a:cxn>
                <a:cxn ang="0">
                  <a:pos x="726" y="764"/>
                </a:cxn>
                <a:cxn ang="0">
                  <a:pos x="697" y="760"/>
                </a:cxn>
                <a:cxn ang="0">
                  <a:pos x="667" y="757"/>
                </a:cxn>
                <a:cxn ang="0">
                  <a:pos x="653" y="755"/>
                </a:cxn>
                <a:cxn ang="0">
                  <a:pos x="638" y="752"/>
                </a:cxn>
                <a:cxn ang="0">
                  <a:pos x="610" y="747"/>
                </a:cxn>
                <a:cxn ang="0">
                  <a:pos x="580" y="742"/>
                </a:cxn>
                <a:cxn ang="0">
                  <a:pos x="552" y="735"/>
                </a:cxn>
                <a:cxn ang="0">
                  <a:pos x="523" y="728"/>
                </a:cxn>
                <a:cxn ang="0">
                  <a:pos x="496" y="721"/>
                </a:cxn>
                <a:cxn ang="0">
                  <a:pos x="482" y="717"/>
                </a:cxn>
                <a:cxn ang="0">
                  <a:pos x="468" y="712"/>
                </a:cxn>
                <a:cxn ang="0">
                  <a:pos x="440" y="704"/>
                </a:cxn>
                <a:cxn ang="0">
                  <a:pos x="413" y="694"/>
                </a:cxn>
                <a:cxn ang="0">
                  <a:pos x="386" y="683"/>
                </a:cxn>
                <a:cxn ang="0">
                  <a:pos x="359" y="673"/>
                </a:cxn>
                <a:cxn ang="0">
                  <a:pos x="333" y="662"/>
                </a:cxn>
                <a:cxn ang="0">
                  <a:pos x="307" y="650"/>
                </a:cxn>
                <a:cxn ang="0">
                  <a:pos x="281" y="638"/>
                </a:cxn>
                <a:cxn ang="0">
                  <a:pos x="255" y="625"/>
                </a:cxn>
                <a:cxn ang="0">
                  <a:pos x="230" y="611"/>
                </a:cxn>
                <a:cxn ang="0">
                  <a:pos x="206" y="598"/>
                </a:cxn>
                <a:cxn ang="0">
                  <a:pos x="182" y="583"/>
                </a:cxn>
                <a:cxn ang="0">
                  <a:pos x="158" y="568"/>
                </a:cxn>
                <a:cxn ang="0">
                  <a:pos x="134" y="553"/>
                </a:cxn>
                <a:cxn ang="0">
                  <a:pos x="110" y="537"/>
                </a:cxn>
                <a:cxn ang="0">
                  <a:pos x="87" y="519"/>
                </a:cxn>
                <a:cxn ang="0">
                  <a:pos x="65" y="502"/>
                </a:cxn>
                <a:cxn ang="0">
                  <a:pos x="43" y="485"/>
                </a:cxn>
                <a:cxn ang="0">
                  <a:pos x="21" y="467"/>
                </a:cxn>
                <a:cxn ang="0">
                  <a:pos x="0" y="449"/>
                </a:cxn>
                <a:cxn ang="0">
                  <a:pos x="96" y="84"/>
                </a:cxn>
                <a:cxn ang="0">
                  <a:pos x="454" y="0"/>
                </a:cxn>
                <a:cxn ang="0">
                  <a:pos x="474" y="15"/>
                </a:cxn>
                <a:cxn ang="0">
                  <a:pos x="485" y="22"/>
                </a:cxn>
                <a:cxn ang="0">
                  <a:pos x="495" y="29"/>
                </a:cxn>
                <a:cxn ang="0">
                  <a:pos x="517" y="43"/>
                </a:cxn>
                <a:cxn ang="0">
                  <a:pos x="540" y="56"/>
                </a:cxn>
                <a:cxn ang="0">
                  <a:pos x="563" y="68"/>
                </a:cxn>
                <a:cxn ang="0">
                  <a:pos x="574" y="74"/>
                </a:cxn>
                <a:cxn ang="0">
                  <a:pos x="586" y="79"/>
                </a:cxn>
                <a:cxn ang="0">
                  <a:pos x="611" y="89"/>
                </a:cxn>
                <a:cxn ang="0">
                  <a:pos x="623" y="93"/>
                </a:cxn>
                <a:cxn ang="0">
                  <a:pos x="636" y="98"/>
                </a:cxn>
                <a:cxn ang="0">
                  <a:pos x="660" y="106"/>
                </a:cxn>
                <a:cxn ang="0">
                  <a:pos x="686" y="113"/>
                </a:cxn>
                <a:cxn ang="0">
                  <a:pos x="699" y="116"/>
                </a:cxn>
                <a:cxn ang="0">
                  <a:pos x="712" y="119"/>
                </a:cxn>
                <a:cxn ang="0">
                  <a:pos x="738" y="124"/>
                </a:cxn>
                <a:cxn ang="0">
                  <a:pos x="751" y="126"/>
                </a:cxn>
                <a:cxn ang="0">
                  <a:pos x="764" y="127"/>
                </a:cxn>
                <a:cxn ang="0">
                  <a:pos x="792" y="130"/>
                </a:cxn>
                <a:cxn ang="0">
                  <a:pos x="819" y="132"/>
                </a:cxn>
                <a:cxn ang="0">
                  <a:pos x="833" y="132"/>
                </a:cxn>
                <a:cxn ang="0">
                  <a:pos x="847" y="133"/>
                </a:cxn>
                <a:cxn ang="0">
                  <a:pos x="867" y="132"/>
                </a:cxn>
                <a:cxn ang="0">
                  <a:pos x="667" y="428"/>
                </a:cxn>
                <a:cxn ang="0">
                  <a:pos x="866" y="769"/>
                </a:cxn>
              </a:cxnLst>
              <a:rect l="0" t="0" r="r" b="b"/>
              <a:pathLst>
                <a:path w="867" h="769">
                  <a:moveTo>
                    <a:pt x="866" y="769"/>
                  </a:moveTo>
                  <a:lnTo>
                    <a:pt x="847" y="769"/>
                  </a:lnTo>
                  <a:lnTo>
                    <a:pt x="817" y="769"/>
                  </a:lnTo>
                  <a:lnTo>
                    <a:pt x="787" y="768"/>
                  </a:lnTo>
                  <a:lnTo>
                    <a:pt x="756" y="766"/>
                  </a:lnTo>
                  <a:lnTo>
                    <a:pt x="726" y="764"/>
                  </a:lnTo>
                  <a:lnTo>
                    <a:pt x="697" y="760"/>
                  </a:lnTo>
                  <a:lnTo>
                    <a:pt x="667" y="757"/>
                  </a:lnTo>
                  <a:lnTo>
                    <a:pt x="653" y="755"/>
                  </a:lnTo>
                  <a:lnTo>
                    <a:pt x="638" y="752"/>
                  </a:lnTo>
                  <a:lnTo>
                    <a:pt x="610" y="747"/>
                  </a:lnTo>
                  <a:lnTo>
                    <a:pt x="580" y="742"/>
                  </a:lnTo>
                  <a:lnTo>
                    <a:pt x="552" y="735"/>
                  </a:lnTo>
                  <a:lnTo>
                    <a:pt x="523" y="728"/>
                  </a:lnTo>
                  <a:lnTo>
                    <a:pt x="496" y="721"/>
                  </a:lnTo>
                  <a:lnTo>
                    <a:pt x="482" y="717"/>
                  </a:lnTo>
                  <a:lnTo>
                    <a:pt x="468" y="712"/>
                  </a:lnTo>
                  <a:lnTo>
                    <a:pt x="440" y="704"/>
                  </a:lnTo>
                  <a:lnTo>
                    <a:pt x="413" y="694"/>
                  </a:lnTo>
                  <a:lnTo>
                    <a:pt x="386" y="683"/>
                  </a:lnTo>
                  <a:lnTo>
                    <a:pt x="359" y="673"/>
                  </a:lnTo>
                  <a:lnTo>
                    <a:pt x="333" y="662"/>
                  </a:lnTo>
                  <a:lnTo>
                    <a:pt x="307" y="650"/>
                  </a:lnTo>
                  <a:lnTo>
                    <a:pt x="281" y="638"/>
                  </a:lnTo>
                  <a:lnTo>
                    <a:pt x="255" y="625"/>
                  </a:lnTo>
                  <a:lnTo>
                    <a:pt x="230" y="611"/>
                  </a:lnTo>
                  <a:lnTo>
                    <a:pt x="206" y="598"/>
                  </a:lnTo>
                  <a:lnTo>
                    <a:pt x="182" y="583"/>
                  </a:lnTo>
                  <a:lnTo>
                    <a:pt x="158" y="568"/>
                  </a:lnTo>
                  <a:lnTo>
                    <a:pt x="134" y="553"/>
                  </a:lnTo>
                  <a:lnTo>
                    <a:pt x="110" y="537"/>
                  </a:lnTo>
                  <a:lnTo>
                    <a:pt x="87" y="519"/>
                  </a:lnTo>
                  <a:lnTo>
                    <a:pt x="65" y="502"/>
                  </a:lnTo>
                  <a:lnTo>
                    <a:pt x="43" y="485"/>
                  </a:lnTo>
                  <a:lnTo>
                    <a:pt x="21" y="467"/>
                  </a:lnTo>
                  <a:lnTo>
                    <a:pt x="0" y="449"/>
                  </a:lnTo>
                  <a:lnTo>
                    <a:pt x="96" y="84"/>
                  </a:lnTo>
                  <a:lnTo>
                    <a:pt x="454" y="0"/>
                  </a:lnTo>
                  <a:lnTo>
                    <a:pt x="474" y="15"/>
                  </a:lnTo>
                  <a:lnTo>
                    <a:pt x="485" y="22"/>
                  </a:lnTo>
                  <a:lnTo>
                    <a:pt x="495" y="29"/>
                  </a:lnTo>
                  <a:lnTo>
                    <a:pt x="517" y="43"/>
                  </a:lnTo>
                  <a:lnTo>
                    <a:pt x="540" y="56"/>
                  </a:lnTo>
                  <a:lnTo>
                    <a:pt x="563" y="68"/>
                  </a:lnTo>
                  <a:lnTo>
                    <a:pt x="574" y="74"/>
                  </a:lnTo>
                  <a:lnTo>
                    <a:pt x="586" y="79"/>
                  </a:lnTo>
                  <a:lnTo>
                    <a:pt x="611" y="89"/>
                  </a:lnTo>
                  <a:lnTo>
                    <a:pt x="623" y="93"/>
                  </a:lnTo>
                  <a:lnTo>
                    <a:pt x="636" y="98"/>
                  </a:lnTo>
                  <a:lnTo>
                    <a:pt x="660" y="106"/>
                  </a:lnTo>
                  <a:lnTo>
                    <a:pt x="686" y="113"/>
                  </a:lnTo>
                  <a:lnTo>
                    <a:pt x="699" y="116"/>
                  </a:lnTo>
                  <a:lnTo>
                    <a:pt x="712" y="119"/>
                  </a:lnTo>
                  <a:lnTo>
                    <a:pt x="738" y="124"/>
                  </a:lnTo>
                  <a:lnTo>
                    <a:pt x="751" y="126"/>
                  </a:lnTo>
                  <a:lnTo>
                    <a:pt x="764" y="127"/>
                  </a:lnTo>
                  <a:lnTo>
                    <a:pt x="792" y="130"/>
                  </a:lnTo>
                  <a:lnTo>
                    <a:pt x="819" y="132"/>
                  </a:lnTo>
                  <a:lnTo>
                    <a:pt x="833" y="132"/>
                  </a:lnTo>
                  <a:lnTo>
                    <a:pt x="847" y="133"/>
                  </a:lnTo>
                  <a:lnTo>
                    <a:pt x="867" y="132"/>
                  </a:lnTo>
                  <a:lnTo>
                    <a:pt x="667" y="428"/>
                  </a:lnTo>
                  <a:lnTo>
                    <a:pt x="866" y="769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5" name="Freeform 42"/>
            <p:cNvSpPr>
              <a:spLocks noChangeAspect="1"/>
            </p:cNvSpPr>
            <p:nvPr/>
          </p:nvSpPr>
          <p:spPr bwMode="auto">
            <a:xfrm>
              <a:off x="1845" y="2514"/>
              <a:ext cx="831" cy="1000"/>
            </a:xfrm>
            <a:custGeom>
              <a:avLst/>
              <a:gdLst/>
              <a:ahLst/>
              <a:cxnLst>
                <a:cxn ang="0">
                  <a:pos x="641" y="195"/>
                </a:cxn>
                <a:cxn ang="0">
                  <a:pos x="322" y="0"/>
                </a:cxn>
                <a:cxn ang="0">
                  <a:pos x="0" y="194"/>
                </a:cxn>
                <a:cxn ang="0">
                  <a:pos x="2" y="224"/>
                </a:cxn>
                <a:cxn ang="0">
                  <a:pos x="6" y="253"/>
                </a:cxn>
                <a:cxn ang="0">
                  <a:pos x="10" y="282"/>
                </a:cxn>
                <a:cxn ang="0">
                  <a:pos x="15" y="310"/>
                </a:cxn>
                <a:cxn ang="0">
                  <a:pos x="20" y="340"/>
                </a:cxn>
                <a:cxn ang="0">
                  <a:pos x="26" y="368"/>
                </a:cxn>
                <a:cxn ang="0">
                  <a:pos x="33" y="396"/>
                </a:cxn>
                <a:cxn ang="0">
                  <a:pos x="40" y="423"/>
                </a:cxn>
                <a:cxn ang="0">
                  <a:pos x="48" y="451"/>
                </a:cxn>
                <a:cxn ang="0">
                  <a:pos x="56" y="478"/>
                </a:cxn>
                <a:cxn ang="0">
                  <a:pos x="65" y="506"/>
                </a:cxn>
                <a:cxn ang="0">
                  <a:pos x="76" y="533"/>
                </a:cxn>
                <a:cxn ang="0">
                  <a:pos x="86" y="559"/>
                </a:cxn>
                <a:cxn ang="0">
                  <a:pos x="97" y="585"/>
                </a:cxn>
                <a:cxn ang="0">
                  <a:pos x="108" y="611"/>
                </a:cxn>
                <a:cxn ang="0">
                  <a:pos x="120" y="636"/>
                </a:cxn>
                <a:cxn ang="0">
                  <a:pos x="133" y="663"/>
                </a:cxn>
                <a:cxn ang="0">
                  <a:pos x="146" y="687"/>
                </a:cxn>
                <a:cxn ang="0">
                  <a:pos x="159" y="712"/>
                </a:cxn>
                <a:cxn ang="0">
                  <a:pos x="173" y="736"/>
                </a:cxn>
                <a:cxn ang="0">
                  <a:pos x="188" y="760"/>
                </a:cxn>
                <a:cxn ang="0">
                  <a:pos x="203" y="783"/>
                </a:cxn>
                <a:cxn ang="0">
                  <a:pos x="218" y="808"/>
                </a:cxn>
                <a:cxn ang="0">
                  <a:pos x="234" y="830"/>
                </a:cxn>
                <a:cxn ang="0">
                  <a:pos x="252" y="853"/>
                </a:cxn>
                <a:cxn ang="0">
                  <a:pos x="269" y="875"/>
                </a:cxn>
                <a:cxn ang="0">
                  <a:pos x="286" y="897"/>
                </a:cxn>
                <a:cxn ang="0">
                  <a:pos x="304" y="918"/>
                </a:cxn>
                <a:cxn ang="0">
                  <a:pos x="323" y="939"/>
                </a:cxn>
                <a:cxn ang="0">
                  <a:pos x="342" y="959"/>
                </a:cxn>
                <a:cxn ang="0">
                  <a:pos x="361" y="980"/>
                </a:cxn>
                <a:cxn ang="0">
                  <a:pos x="381" y="1000"/>
                </a:cxn>
                <a:cxn ang="0">
                  <a:pos x="479" y="619"/>
                </a:cxn>
                <a:cxn ang="0">
                  <a:pos x="831" y="550"/>
                </a:cxn>
                <a:cxn ang="0">
                  <a:pos x="813" y="532"/>
                </a:cxn>
                <a:cxn ang="0">
                  <a:pos x="796" y="514"/>
                </a:cxn>
                <a:cxn ang="0">
                  <a:pos x="780" y="495"/>
                </a:cxn>
                <a:cxn ang="0">
                  <a:pos x="764" y="474"/>
                </a:cxn>
                <a:cxn ang="0">
                  <a:pos x="749" y="454"/>
                </a:cxn>
                <a:cxn ang="0">
                  <a:pos x="735" y="433"/>
                </a:cxn>
                <a:cxn ang="0">
                  <a:pos x="722" y="411"/>
                </a:cxn>
                <a:cxn ang="0">
                  <a:pos x="708" y="389"/>
                </a:cxn>
                <a:cxn ang="0">
                  <a:pos x="696" y="367"/>
                </a:cxn>
                <a:cxn ang="0">
                  <a:pos x="686" y="344"/>
                </a:cxn>
                <a:cxn ang="0">
                  <a:pos x="676" y="319"/>
                </a:cxn>
                <a:cxn ang="0">
                  <a:pos x="667" y="295"/>
                </a:cxn>
                <a:cxn ang="0">
                  <a:pos x="659" y="270"/>
                </a:cxn>
                <a:cxn ang="0">
                  <a:pos x="652" y="246"/>
                </a:cxn>
                <a:cxn ang="0">
                  <a:pos x="649" y="233"/>
                </a:cxn>
                <a:cxn ang="0">
                  <a:pos x="646" y="220"/>
                </a:cxn>
                <a:cxn ang="0">
                  <a:pos x="641" y="195"/>
                </a:cxn>
              </a:cxnLst>
              <a:rect l="0" t="0" r="r" b="b"/>
              <a:pathLst>
                <a:path w="831" h="1000">
                  <a:moveTo>
                    <a:pt x="641" y="195"/>
                  </a:moveTo>
                  <a:lnTo>
                    <a:pt x="322" y="0"/>
                  </a:lnTo>
                  <a:lnTo>
                    <a:pt x="0" y="194"/>
                  </a:lnTo>
                  <a:lnTo>
                    <a:pt x="2" y="224"/>
                  </a:lnTo>
                  <a:lnTo>
                    <a:pt x="6" y="253"/>
                  </a:lnTo>
                  <a:lnTo>
                    <a:pt x="10" y="282"/>
                  </a:lnTo>
                  <a:lnTo>
                    <a:pt x="15" y="310"/>
                  </a:lnTo>
                  <a:lnTo>
                    <a:pt x="20" y="340"/>
                  </a:lnTo>
                  <a:lnTo>
                    <a:pt x="26" y="368"/>
                  </a:lnTo>
                  <a:lnTo>
                    <a:pt x="33" y="396"/>
                  </a:lnTo>
                  <a:lnTo>
                    <a:pt x="40" y="423"/>
                  </a:lnTo>
                  <a:lnTo>
                    <a:pt x="48" y="451"/>
                  </a:lnTo>
                  <a:lnTo>
                    <a:pt x="56" y="478"/>
                  </a:lnTo>
                  <a:lnTo>
                    <a:pt x="65" y="506"/>
                  </a:lnTo>
                  <a:lnTo>
                    <a:pt x="76" y="533"/>
                  </a:lnTo>
                  <a:lnTo>
                    <a:pt x="86" y="559"/>
                  </a:lnTo>
                  <a:lnTo>
                    <a:pt x="97" y="585"/>
                  </a:lnTo>
                  <a:lnTo>
                    <a:pt x="108" y="611"/>
                  </a:lnTo>
                  <a:lnTo>
                    <a:pt x="120" y="636"/>
                  </a:lnTo>
                  <a:lnTo>
                    <a:pt x="133" y="663"/>
                  </a:lnTo>
                  <a:lnTo>
                    <a:pt x="146" y="687"/>
                  </a:lnTo>
                  <a:lnTo>
                    <a:pt x="159" y="712"/>
                  </a:lnTo>
                  <a:lnTo>
                    <a:pt x="173" y="736"/>
                  </a:lnTo>
                  <a:lnTo>
                    <a:pt x="188" y="760"/>
                  </a:lnTo>
                  <a:lnTo>
                    <a:pt x="203" y="783"/>
                  </a:lnTo>
                  <a:lnTo>
                    <a:pt x="218" y="808"/>
                  </a:lnTo>
                  <a:lnTo>
                    <a:pt x="234" y="830"/>
                  </a:lnTo>
                  <a:lnTo>
                    <a:pt x="252" y="853"/>
                  </a:lnTo>
                  <a:lnTo>
                    <a:pt x="269" y="875"/>
                  </a:lnTo>
                  <a:lnTo>
                    <a:pt x="286" y="897"/>
                  </a:lnTo>
                  <a:lnTo>
                    <a:pt x="304" y="918"/>
                  </a:lnTo>
                  <a:lnTo>
                    <a:pt x="323" y="939"/>
                  </a:lnTo>
                  <a:lnTo>
                    <a:pt x="342" y="959"/>
                  </a:lnTo>
                  <a:lnTo>
                    <a:pt x="361" y="980"/>
                  </a:lnTo>
                  <a:lnTo>
                    <a:pt x="381" y="1000"/>
                  </a:lnTo>
                  <a:lnTo>
                    <a:pt x="479" y="619"/>
                  </a:lnTo>
                  <a:lnTo>
                    <a:pt x="831" y="550"/>
                  </a:lnTo>
                  <a:lnTo>
                    <a:pt x="813" y="532"/>
                  </a:lnTo>
                  <a:lnTo>
                    <a:pt x="796" y="514"/>
                  </a:lnTo>
                  <a:lnTo>
                    <a:pt x="780" y="495"/>
                  </a:lnTo>
                  <a:lnTo>
                    <a:pt x="764" y="474"/>
                  </a:lnTo>
                  <a:lnTo>
                    <a:pt x="749" y="454"/>
                  </a:lnTo>
                  <a:lnTo>
                    <a:pt x="735" y="433"/>
                  </a:lnTo>
                  <a:lnTo>
                    <a:pt x="722" y="411"/>
                  </a:lnTo>
                  <a:lnTo>
                    <a:pt x="708" y="389"/>
                  </a:lnTo>
                  <a:lnTo>
                    <a:pt x="696" y="367"/>
                  </a:lnTo>
                  <a:lnTo>
                    <a:pt x="686" y="344"/>
                  </a:lnTo>
                  <a:lnTo>
                    <a:pt x="676" y="319"/>
                  </a:lnTo>
                  <a:lnTo>
                    <a:pt x="667" y="295"/>
                  </a:lnTo>
                  <a:lnTo>
                    <a:pt x="659" y="270"/>
                  </a:lnTo>
                  <a:lnTo>
                    <a:pt x="652" y="246"/>
                  </a:lnTo>
                  <a:lnTo>
                    <a:pt x="649" y="233"/>
                  </a:lnTo>
                  <a:lnTo>
                    <a:pt x="646" y="220"/>
                  </a:lnTo>
                  <a:lnTo>
                    <a:pt x="641" y="195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6" name="Freeform 43"/>
            <p:cNvSpPr>
              <a:spLocks noChangeAspect="1"/>
            </p:cNvSpPr>
            <p:nvPr/>
          </p:nvSpPr>
          <p:spPr bwMode="auto">
            <a:xfrm>
              <a:off x="1840" y="1772"/>
              <a:ext cx="754" cy="872"/>
            </a:xfrm>
            <a:custGeom>
              <a:avLst/>
              <a:gdLst/>
              <a:ahLst/>
              <a:cxnLst>
                <a:cxn ang="0">
                  <a:pos x="335" y="675"/>
                </a:cxn>
                <a:cxn ang="0">
                  <a:pos x="637" y="849"/>
                </a:cxn>
                <a:cxn ang="0">
                  <a:pos x="637" y="826"/>
                </a:cxn>
                <a:cxn ang="0">
                  <a:pos x="638" y="787"/>
                </a:cxn>
                <a:cxn ang="0">
                  <a:pos x="641" y="750"/>
                </a:cxn>
                <a:cxn ang="0">
                  <a:pos x="645" y="724"/>
                </a:cxn>
                <a:cxn ang="0">
                  <a:pos x="651" y="687"/>
                </a:cxn>
                <a:cxn ang="0">
                  <a:pos x="660" y="651"/>
                </a:cxn>
                <a:cxn ang="0">
                  <a:pos x="675" y="605"/>
                </a:cxn>
                <a:cxn ang="0">
                  <a:pos x="694" y="559"/>
                </a:cxn>
                <a:cxn ang="0">
                  <a:pos x="710" y="527"/>
                </a:cxn>
                <a:cxn ang="0">
                  <a:pos x="722" y="506"/>
                </a:cxn>
                <a:cxn ang="0">
                  <a:pos x="734" y="485"/>
                </a:cxn>
                <a:cxn ang="0">
                  <a:pos x="747" y="465"/>
                </a:cxn>
                <a:cxn ang="0">
                  <a:pos x="665" y="91"/>
                </a:cxn>
                <a:cxn ang="0">
                  <a:pos x="285" y="21"/>
                </a:cxn>
                <a:cxn ang="0">
                  <a:pos x="252" y="64"/>
                </a:cxn>
                <a:cxn ang="0">
                  <a:pos x="219" y="109"/>
                </a:cxn>
                <a:cxn ang="0">
                  <a:pos x="190" y="155"/>
                </a:cxn>
                <a:cxn ang="0">
                  <a:pos x="162" y="202"/>
                </a:cxn>
                <a:cxn ang="0">
                  <a:pos x="136" y="251"/>
                </a:cxn>
                <a:cxn ang="0">
                  <a:pos x="112" y="301"/>
                </a:cxn>
                <a:cxn ang="0">
                  <a:pos x="91" y="352"/>
                </a:cxn>
                <a:cxn ang="0">
                  <a:pos x="71" y="404"/>
                </a:cxn>
                <a:cxn ang="0">
                  <a:pos x="53" y="458"/>
                </a:cxn>
                <a:cxn ang="0">
                  <a:pos x="39" y="512"/>
                </a:cxn>
                <a:cxn ang="0">
                  <a:pos x="26" y="567"/>
                </a:cxn>
                <a:cxn ang="0">
                  <a:pos x="16" y="623"/>
                </a:cxn>
                <a:cxn ang="0">
                  <a:pos x="8" y="680"/>
                </a:cxn>
                <a:cxn ang="0">
                  <a:pos x="3" y="737"/>
                </a:cxn>
                <a:cxn ang="0">
                  <a:pos x="0" y="796"/>
                </a:cxn>
                <a:cxn ang="0">
                  <a:pos x="0" y="837"/>
                </a:cxn>
                <a:cxn ang="0">
                  <a:pos x="3" y="871"/>
                </a:cxn>
              </a:cxnLst>
              <a:rect l="0" t="0" r="r" b="b"/>
              <a:pathLst>
                <a:path w="754" h="872">
                  <a:moveTo>
                    <a:pt x="3" y="871"/>
                  </a:moveTo>
                  <a:lnTo>
                    <a:pt x="335" y="675"/>
                  </a:lnTo>
                  <a:lnTo>
                    <a:pt x="639" y="872"/>
                  </a:lnTo>
                  <a:lnTo>
                    <a:pt x="637" y="849"/>
                  </a:lnTo>
                  <a:lnTo>
                    <a:pt x="637" y="837"/>
                  </a:lnTo>
                  <a:lnTo>
                    <a:pt x="637" y="826"/>
                  </a:lnTo>
                  <a:lnTo>
                    <a:pt x="637" y="800"/>
                  </a:lnTo>
                  <a:lnTo>
                    <a:pt x="638" y="787"/>
                  </a:lnTo>
                  <a:lnTo>
                    <a:pt x="639" y="775"/>
                  </a:lnTo>
                  <a:lnTo>
                    <a:pt x="641" y="750"/>
                  </a:lnTo>
                  <a:lnTo>
                    <a:pt x="643" y="736"/>
                  </a:lnTo>
                  <a:lnTo>
                    <a:pt x="645" y="724"/>
                  </a:lnTo>
                  <a:lnTo>
                    <a:pt x="649" y="699"/>
                  </a:lnTo>
                  <a:lnTo>
                    <a:pt x="651" y="687"/>
                  </a:lnTo>
                  <a:lnTo>
                    <a:pt x="654" y="675"/>
                  </a:lnTo>
                  <a:lnTo>
                    <a:pt x="660" y="651"/>
                  </a:lnTo>
                  <a:lnTo>
                    <a:pt x="667" y="628"/>
                  </a:lnTo>
                  <a:lnTo>
                    <a:pt x="675" y="605"/>
                  </a:lnTo>
                  <a:lnTo>
                    <a:pt x="684" y="581"/>
                  </a:lnTo>
                  <a:lnTo>
                    <a:pt x="694" y="559"/>
                  </a:lnTo>
                  <a:lnTo>
                    <a:pt x="704" y="537"/>
                  </a:lnTo>
                  <a:lnTo>
                    <a:pt x="710" y="527"/>
                  </a:lnTo>
                  <a:lnTo>
                    <a:pt x="715" y="516"/>
                  </a:lnTo>
                  <a:lnTo>
                    <a:pt x="722" y="506"/>
                  </a:lnTo>
                  <a:lnTo>
                    <a:pt x="728" y="495"/>
                  </a:lnTo>
                  <a:lnTo>
                    <a:pt x="734" y="485"/>
                  </a:lnTo>
                  <a:lnTo>
                    <a:pt x="741" y="475"/>
                  </a:lnTo>
                  <a:lnTo>
                    <a:pt x="747" y="465"/>
                  </a:lnTo>
                  <a:lnTo>
                    <a:pt x="754" y="455"/>
                  </a:lnTo>
                  <a:lnTo>
                    <a:pt x="665" y="91"/>
                  </a:lnTo>
                  <a:lnTo>
                    <a:pt x="302" y="0"/>
                  </a:lnTo>
                  <a:lnTo>
                    <a:pt x="285" y="21"/>
                  </a:lnTo>
                  <a:lnTo>
                    <a:pt x="268" y="42"/>
                  </a:lnTo>
                  <a:lnTo>
                    <a:pt x="252" y="64"/>
                  </a:lnTo>
                  <a:lnTo>
                    <a:pt x="235" y="86"/>
                  </a:lnTo>
                  <a:lnTo>
                    <a:pt x="219" y="109"/>
                  </a:lnTo>
                  <a:lnTo>
                    <a:pt x="204" y="132"/>
                  </a:lnTo>
                  <a:lnTo>
                    <a:pt x="190" y="155"/>
                  </a:lnTo>
                  <a:lnTo>
                    <a:pt x="175" y="178"/>
                  </a:lnTo>
                  <a:lnTo>
                    <a:pt x="162" y="202"/>
                  </a:lnTo>
                  <a:lnTo>
                    <a:pt x="149" y="226"/>
                  </a:lnTo>
                  <a:lnTo>
                    <a:pt x="136" y="251"/>
                  </a:lnTo>
                  <a:lnTo>
                    <a:pt x="124" y="276"/>
                  </a:lnTo>
                  <a:lnTo>
                    <a:pt x="112" y="301"/>
                  </a:lnTo>
                  <a:lnTo>
                    <a:pt x="101" y="326"/>
                  </a:lnTo>
                  <a:lnTo>
                    <a:pt x="91" y="352"/>
                  </a:lnTo>
                  <a:lnTo>
                    <a:pt x="81" y="378"/>
                  </a:lnTo>
                  <a:lnTo>
                    <a:pt x="71" y="404"/>
                  </a:lnTo>
                  <a:lnTo>
                    <a:pt x="62" y="431"/>
                  </a:lnTo>
                  <a:lnTo>
                    <a:pt x="53" y="458"/>
                  </a:lnTo>
                  <a:lnTo>
                    <a:pt x="46" y="485"/>
                  </a:lnTo>
                  <a:lnTo>
                    <a:pt x="39" y="512"/>
                  </a:lnTo>
                  <a:lnTo>
                    <a:pt x="32" y="539"/>
                  </a:lnTo>
                  <a:lnTo>
                    <a:pt x="26" y="567"/>
                  </a:lnTo>
                  <a:lnTo>
                    <a:pt x="21" y="595"/>
                  </a:lnTo>
                  <a:lnTo>
                    <a:pt x="16" y="623"/>
                  </a:lnTo>
                  <a:lnTo>
                    <a:pt x="12" y="652"/>
                  </a:lnTo>
                  <a:lnTo>
                    <a:pt x="8" y="680"/>
                  </a:lnTo>
                  <a:lnTo>
                    <a:pt x="5" y="709"/>
                  </a:lnTo>
                  <a:lnTo>
                    <a:pt x="3" y="737"/>
                  </a:lnTo>
                  <a:lnTo>
                    <a:pt x="1" y="767"/>
                  </a:lnTo>
                  <a:lnTo>
                    <a:pt x="0" y="796"/>
                  </a:lnTo>
                  <a:lnTo>
                    <a:pt x="0" y="826"/>
                  </a:lnTo>
                  <a:lnTo>
                    <a:pt x="0" y="837"/>
                  </a:lnTo>
                  <a:lnTo>
                    <a:pt x="1" y="848"/>
                  </a:lnTo>
                  <a:lnTo>
                    <a:pt x="3" y="871"/>
                  </a:lnTo>
                  <a:close/>
                </a:path>
              </a:pathLst>
            </a:custGeom>
            <a:solidFill>
              <a:srgbClr val="D19B5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6399213" y="1711325"/>
            <a:ext cx="7191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优质客户</a:t>
            </a:r>
          </a:p>
        </p:txBody>
      </p:sp>
      <p:sp>
        <p:nvSpPr>
          <p:cNvPr id="27655" name="TextBox 27"/>
          <p:cNvSpPr txBox="1">
            <a:spLocks noChangeArrowheads="1"/>
          </p:cNvSpPr>
          <p:nvPr/>
        </p:nvSpPr>
        <p:spPr bwMode="auto">
          <a:xfrm>
            <a:off x="7185025" y="2857500"/>
            <a:ext cx="9286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大数据征信</a:t>
            </a:r>
          </a:p>
        </p:txBody>
      </p:sp>
      <p:sp>
        <p:nvSpPr>
          <p:cNvPr id="27656" name="TextBox 28"/>
          <p:cNvSpPr txBox="1">
            <a:spLocks noChangeArrowheads="1"/>
          </p:cNvSpPr>
          <p:nvPr/>
        </p:nvSpPr>
        <p:spPr bwMode="auto">
          <a:xfrm>
            <a:off x="7042150" y="4214813"/>
            <a:ext cx="7191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信用评级</a:t>
            </a:r>
            <a:endParaRPr lang="en-US" altLang="zh-CN" b="1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7" name="TextBox 29"/>
          <p:cNvSpPr txBox="1">
            <a:spLocks noChangeArrowheads="1"/>
          </p:cNvSpPr>
          <p:nvPr/>
        </p:nvSpPr>
        <p:spPr bwMode="auto">
          <a:xfrm>
            <a:off x="5964238" y="4965700"/>
            <a:ext cx="7207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集中审批</a:t>
            </a:r>
            <a:endParaRPr lang="en-US" altLang="zh-CN" b="1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8" name="TextBox 21"/>
          <p:cNvSpPr txBox="1">
            <a:spLocks noChangeArrowheads="1"/>
          </p:cNvSpPr>
          <p:nvPr/>
        </p:nvSpPr>
        <p:spPr bwMode="auto">
          <a:xfrm>
            <a:off x="4754563" y="4895850"/>
            <a:ext cx="7191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贷后跟踪</a:t>
            </a:r>
          </a:p>
        </p:txBody>
      </p:sp>
      <p:sp>
        <p:nvSpPr>
          <p:cNvPr id="27659" name="TextBox 22"/>
          <p:cNvSpPr txBox="1">
            <a:spLocks noChangeArrowheads="1"/>
          </p:cNvSpPr>
          <p:nvPr/>
        </p:nvSpPr>
        <p:spPr bwMode="auto">
          <a:xfrm>
            <a:off x="3827463" y="3857625"/>
            <a:ext cx="928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多维度催收</a:t>
            </a:r>
          </a:p>
        </p:txBody>
      </p:sp>
      <p:sp>
        <p:nvSpPr>
          <p:cNvPr id="27660" name="TextBox 23"/>
          <p:cNvSpPr txBox="1">
            <a:spLocks noChangeArrowheads="1"/>
          </p:cNvSpPr>
          <p:nvPr/>
        </p:nvSpPr>
        <p:spPr bwMode="auto">
          <a:xfrm>
            <a:off x="3892550" y="2500313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法律诉讼</a:t>
            </a:r>
          </a:p>
        </p:txBody>
      </p:sp>
      <p:sp>
        <p:nvSpPr>
          <p:cNvPr id="27661" name="TextBox 24"/>
          <p:cNvSpPr txBox="1">
            <a:spLocks noChangeArrowheads="1"/>
          </p:cNvSpPr>
          <p:nvPr/>
        </p:nvSpPr>
        <p:spPr bwMode="auto">
          <a:xfrm>
            <a:off x="5040313" y="1643063"/>
            <a:ext cx="7191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担保代偿</a:t>
            </a:r>
          </a:p>
        </p:txBody>
      </p:sp>
      <p:sp>
        <p:nvSpPr>
          <p:cNvPr id="35" name="同心圆 34"/>
          <p:cNvSpPr/>
          <p:nvPr/>
        </p:nvSpPr>
        <p:spPr>
          <a:xfrm>
            <a:off x="4968875" y="2714625"/>
            <a:ext cx="1800225" cy="1800225"/>
          </a:xfrm>
          <a:prstGeom prst="donut">
            <a:avLst>
              <a:gd name="adj" fmla="val 6527"/>
            </a:avLst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风控</a:t>
            </a:r>
            <a:endParaRPr lang="en-US" altLang="zh-CN" sz="24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239943" y="4643438"/>
            <a:ext cx="3959740" cy="1439862"/>
          </a:xfrm>
          <a:prstGeom prst="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23902" y="2813520"/>
            <a:ext cx="3959740" cy="1439863"/>
          </a:xfrm>
          <a:prstGeom prst="rect">
            <a:avLst/>
          </a:prstGeom>
          <a:solidFill>
            <a:srgbClr val="D19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247886" y="3132146"/>
            <a:ext cx="3961329" cy="1439862"/>
          </a:xfrm>
          <a:prstGeom prst="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22483" y="1285876"/>
            <a:ext cx="3961329" cy="1439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023504" y="1285876"/>
            <a:ext cx="69859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3504" y="2786063"/>
            <a:ext cx="698591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028" y="3143251"/>
            <a:ext cx="69700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4028" y="4572001"/>
            <a:ext cx="69700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2483" y="1285875"/>
            <a:ext cx="3961329" cy="1446550"/>
          </a:xfrm>
          <a:prstGeom prst="rect">
            <a:avLst/>
          </a:prstGeom>
          <a:solidFill>
            <a:srgbClr val="D19B55"/>
          </a:solidFill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优质个人客户，小额贷款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甄选有房、有车、有购买寿险保单、使用用友软件等特定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客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群，客户拥有一定资产、良好的信用记录，群体风险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较低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的，信贷表现显著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优于一般群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体，封顶</a:t>
            </a:r>
            <a:r>
              <a:rPr lang="en-US" altLang="zh-CN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万额度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7886" y="3132146"/>
            <a:ext cx="3929575" cy="95410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银行消费类贷款模型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基于千亿信贷业务的数据积累，开发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出信用评级模型，锁定评级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较高的优质客户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4" name="TextBox 40"/>
          <p:cNvSpPr txBox="1">
            <a:spLocks noChangeArrowheads="1"/>
          </p:cNvSpPr>
          <p:nvPr/>
        </p:nvSpPr>
        <p:spPr bwMode="auto">
          <a:xfrm>
            <a:off x="1015024" y="2813520"/>
            <a:ext cx="3929575" cy="954107"/>
          </a:xfrm>
          <a:prstGeom prst="rect">
            <a:avLst/>
          </a:prstGeom>
          <a:noFill/>
          <a:ln w="31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大数据征信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引入多家征信数据平台，系统自动检测识别高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风险客户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5" name="TextBox 41"/>
          <p:cNvSpPr txBox="1">
            <a:spLocks noChangeArrowheads="1"/>
          </p:cNvSpPr>
          <p:nvPr/>
        </p:nvSpPr>
        <p:spPr bwMode="auto">
          <a:xfrm>
            <a:off x="7239943" y="4643439"/>
            <a:ext cx="3929575" cy="954107"/>
          </a:xfrm>
          <a:prstGeom prst="rect">
            <a:avLst/>
          </a:prstGeom>
          <a:noFill/>
          <a:ln w="31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集中审批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总部集中审批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，提高审批效率，降低</a:t>
            </a:r>
            <a:r>
              <a:rPr lang="zh-CN" altLang="en-US" sz="16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操作及道德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风险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燕尾形 42"/>
          <p:cNvSpPr/>
          <p:nvPr/>
        </p:nvSpPr>
        <p:spPr>
          <a:xfrm rot="5400000">
            <a:off x="5926283" y="2000219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4" name="燕尾形 43"/>
          <p:cNvSpPr/>
          <p:nvPr/>
        </p:nvSpPr>
        <p:spPr>
          <a:xfrm rot="5400000">
            <a:off x="5926282" y="2322481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5" name="燕尾形 44"/>
          <p:cNvSpPr/>
          <p:nvPr/>
        </p:nvSpPr>
        <p:spPr>
          <a:xfrm rot="5400000">
            <a:off x="5926283" y="2644744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6" name="燕尾形 45"/>
          <p:cNvSpPr/>
          <p:nvPr/>
        </p:nvSpPr>
        <p:spPr>
          <a:xfrm rot="5400000">
            <a:off x="5926282" y="2967006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7" name="燕尾形 46"/>
          <p:cNvSpPr/>
          <p:nvPr/>
        </p:nvSpPr>
        <p:spPr>
          <a:xfrm rot="5400000">
            <a:off x="5926283" y="3289269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 rot="5400000">
            <a:off x="5926282" y="3611531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49" name="燕尾形 48"/>
          <p:cNvSpPr/>
          <p:nvPr/>
        </p:nvSpPr>
        <p:spPr>
          <a:xfrm rot="5400000">
            <a:off x="5926283" y="3933793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 rot="5400000">
            <a:off x="5926282" y="4256056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51" name="燕尾形 50"/>
          <p:cNvSpPr/>
          <p:nvPr/>
        </p:nvSpPr>
        <p:spPr>
          <a:xfrm rot="5400000">
            <a:off x="5926283" y="4575144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 rot="5400000">
            <a:off x="5926282" y="4897406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53" name="燕尾形 52"/>
          <p:cNvSpPr/>
          <p:nvPr/>
        </p:nvSpPr>
        <p:spPr>
          <a:xfrm rot="5400000">
            <a:off x="5926283" y="5219669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 rot="5400000">
            <a:off x="5926282" y="5541931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D19B55"/>
              </a:solidFill>
            </a:endParaRPr>
          </a:p>
        </p:txBody>
      </p:sp>
      <p:pic>
        <p:nvPicPr>
          <p:cNvPr id="24608" name="Picture 3"/>
          <p:cNvPicPr>
            <a:picLocks noChangeAspect="1" noChangeArrowheads="1"/>
          </p:cNvPicPr>
          <p:nvPr/>
        </p:nvPicPr>
        <p:blipFill>
          <a:blip r:embed="rId2" cstate="print"/>
          <a:srcRect l="57680" t="7205" b="2766"/>
          <a:stretch>
            <a:fillRect/>
          </a:stretch>
        </p:blipFill>
        <p:spPr bwMode="auto">
          <a:xfrm>
            <a:off x="7239942" y="2357438"/>
            <a:ext cx="36199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贷前风险管理措施</a:t>
            </a:r>
            <a:endParaRPr lang="zh-CN" altLang="en-US" sz="28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55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3" cstate="print"/>
          <a:srcRect t="2766" r="57680" b="7205"/>
          <a:stretch>
            <a:fillRect/>
          </a:stretch>
        </p:blipFill>
        <p:spPr bwMode="auto">
          <a:xfrm>
            <a:off x="4523377" y="857251"/>
            <a:ext cx="46837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239943" y="4643438"/>
            <a:ext cx="3959740" cy="1439862"/>
          </a:xfrm>
          <a:prstGeom prst="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39943" y="3143251"/>
            <a:ext cx="3959740" cy="1439863"/>
          </a:xfrm>
          <a:prstGeom prst="rect">
            <a:avLst/>
          </a:prstGeom>
          <a:solidFill>
            <a:srgbClr val="D19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22483" y="2786063"/>
            <a:ext cx="3961329" cy="1439862"/>
          </a:xfrm>
          <a:prstGeom prst="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22483" y="1285876"/>
            <a:ext cx="3961329" cy="1439863"/>
          </a:xfrm>
          <a:prstGeom prst="rect">
            <a:avLst/>
          </a:prstGeom>
          <a:solidFill>
            <a:srgbClr val="D19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023504" y="1285876"/>
            <a:ext cx="69859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3504" y="2786063"/>
            <a:ext cx="698591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028" y="3143251"/>
            <a:ext cx="69700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4028" y="4572001"/>
            <a:ext cx="69700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D19B55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sz="900" b="1" dirty="0">
              <a:solidFill>
                <a:srgbClr val="D19B55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616" name="TextBox 38"/>
          <p:cNvSpPr txBox="1">
            <a:spLocks noChangeArrowheads="1"/>
          </p:cNvSpPr>
          <p:nvPr/>
        </p:nvSpPr>
        <p:spPr bwMode="auto">
          <a:xfrm>
            <a:off x="1022483" y="1285875"/>
            <a:ext cx="3961329" cy="1446550"/>
          </a:xfrm>
          <a:prstGeom prst="rect">
            <a:avLst/>
          </a:prstGeom>
          <a:solidFill>
            <a:srgbClr val="D19B55"/>
          </a:solidFill>
          <a:ln w="31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贷后跟踪管理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通过电话、实地拜访等方式，定期</a:t>
            </a:r>
            <a:r>
              <a:rPr lang="en-US" altLang="zh-CN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不定期跟踪了解客户的生活及经营情况，提早介入处置风险；收集监控行业、区域等多维度信息，提早发现、防范风险，制定措施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2483" y="2786063"/>
            <a:ext cx="3929575" cy="1492716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多维度的催收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客户还款日前及时提醒，从还款日当天及介入逾期催收，电话、短信、微信、实地走访、信函等多种方式手段夹击逾期客户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18" name="TextBox 40"/>
          <p:cNvSpPr txBox="1">
            <a:spLocks noChangeArrowheads="1"/>
          </p:cNvSpPr>
          <p:nvPr/>
        </p:nvSpPr>
        <p:spPr bwMode="auto">
          <a:xfrm>
            <a:off x="7239943" y="3143250"/>
            <a:ext cx="3929575" cy="1200329"/>
          </a:xfrm>
          <a:prstGeom prst="rect">
            <a:avLst/>
          </a:prstGeom>
          <a:solidFill>
            <a:srgbClr val="D19B55"/>
          </a:solidFill>
          <a:ln w="31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法律诉讼、资产处置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借款受法律保护，可通过法律的手段诉讼客户，甚至查封、处置客户及其家庭共有的财产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943" y="4643438"/>
            <a:ext cx="3929575" cy="95410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b="1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担保代偿</a:t>
            </a:r>
            <a:endParaRPr lang="en-US" altLang="zh-CN" b="1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担保公司对于不良资产进行代偿，免于投资人遭受损失</a:t>
            </a:r>
            <a:endParaRPr lang="en-US" altLang="zh-CN" sz="16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燕尾形 42"/>
          <p:cNvSpPr/>
          <p:nvPr/>
        </p:nvSpPr>
        <p:spPr>
          <a:xfrm rot="5400000">
            <a:off x="5917405" y="1997071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燕尾形 43"/>
          <p:cNvSpPr/>
          <p:nvPr/>
        </p:nvSpPr>
        <p:spPr>
          <a:xfrm rot="5400000">
            <a:off x="5917404" y="2319333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燕尾形 44"/>
          <p:cNvSpPr/>
          <p:nvPr/>
        </p:nvSpPr>
        <p:spPr>
          <a:xfrm rot="5400000">
            <a:off x="5917405" y="2641596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燕尾形 45"/>
          <p:cNvSpPr/>
          <p:nvPr/>
        </p:nvSpPr>
        <p:spPr>
          <a:xfrm rot="5400000">
            <a:off x="5917404" y="2963858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燕尾形 46"/>
          <p:cNvSpPr/>
          <p:nvPr/>
        </p:nvSpPr>
        <p:spPr>
          <a:xfrm rot="5400000">
            <a:off x="5917405" y="3286121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 rot="5400000">
            <a:off x="5917404" y="3608383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燕尾形 48"/>
          <p:cNvSpPr/>
          <p:nvPr/>
        </p:nvSpPr>
        <p:spPr>
          <a:xfrm rot="5400000">
            <a:off x="5917405" y="3930645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 rot="5400000">
            <a:off x="5917404" y="4252908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燕尾形 50"/>
          <p:cNvSpPr/>
          <p:nvPr/>
        </p:nvSpPr>
        <p:spPr>
          <a:xfrm rot="5400000">
            <a:off x="5917405" y="4571996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 rot="5400000">
            <a:off x="5917404" y="4894258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燕尾形 52"/>
          <p:cNvSpPr/>
          <p:nvPr/>
        </p:nvSpPr>
        <p:spPr>
          <a:xfrm rot="5400000">
            <a:off x="5917405" y="5216521"/>
            <a:ext cx="319087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 rot="5400000">
            <a:off x="5917404" y="5538783"/>
            <a:ext cx="319088" cy="319129"/>
          </a:xfrm>
          <a:prstGeom prst="chevron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5632" name="Picture 3"/>
          <p:cNvPicPr>
            <a:picLocks noChangeAspect="1" noChangeArrowheads="1"/>
          </p:cNvPicPr>
          <p:nvPr/>
        </p:nvPicPr>
        <p:blipFill>
          <a:blip r:embed="rId2" cstate="print"/>
          <a:srcRect l="57680" t="7205" b="2766"/>
          <a:stretch>
            <a:fillRect/>
          </a:stretch>
        </p:blipFill>
        <p:spPr bwMode="auto">
          <a:xfrm>
            <a:off x="7239942" y="2428876"/>
            <a:ext cx="36199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3" cstate="print"/>
          <a:srcRect t="2766" r="57680" b="7205"/>
          <a:stretch>
            <a:fillRect/>
          </a:stretch>
        </p:blipFill>
        <p:spPr bwMode="auto">
          <a:xfrm>
            <a:off x="4523377" y="642938"/>
            <a:ext cx="46837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贷后风险管理措施</a:t>
            </a:r>
            <a:endParaRPr lang="zh-CN" altLang="en-US" sz="28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sz="28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404664"/>
            <a:ext cx="4968552" cy="571500"/>
          </a:xfrm>
        </p:spPr>
        <p:txBody>
          <a:bodyPr lIns="121917" tIns="60958" rIns="121917" bIns="60958"/>
          <a:lstStyle/>
          <a:p>
            <a:r>
              <a:rPr lang="en-US" altLang="zh-CN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100%</a:t>
            </a: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本息担保合同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touzi_副本bbbb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923" y="1628800"/>
            <a:ext cx="9704155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28494" y="1268731"/>
            <a:ext cx="6761480" cy="25468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D19B55"/>
                </a:solidFill>
                <a:latin typeface="微软雅黑" charset="0"/>
                <a:ea typeface="微软雅黑" charset="0"/>
              </a:rPr>
              <a:t>合作机构——担保公司</a:t>
            </a: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D19B55"/>
                </a:solidFill>
                <a:latin typeface="微软雅黑" charset="0"/>
                <a:ea typeface="微软雅黑" charset="0"/>
              </a:rPr>
              <a:t>友金所采用选择独立法人的第三方担保机构进行担保，随着业务的不断发展，我们会与市场上各家有实力的担保机构进行合作，包括担保公司、保险公司以及银行等公司。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27648" y="3729081"/>
            <a:ext cx="7606453" cy="35163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担保公司之一：深圳市力合智通融资性担保有限公司</a:t>
            </a: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D19B55"/>
                </a:solidFill>
                <a:latin typeface="微软雅黑" charset="0"/>
                <a:ea typeface="微软雅黑" charset="0"/>
              </a:rPr>
              <a:t>公司法定代表人 陈玉明 先生</a:t>
            </a: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D19B55"/>
                </a:solidFill>
                <a:latin typeface="微软雅黑" charset="0"/>
                <a:ea typeface="微软雅黑" charset="0"/>
              </a:rPr>
              <a:t>友金所董事，深圳力合金融控股股份有限公司董事长。</a:t>
            </a:r>
          </a:p>
          <a:p>
            <a:pPr algn="l" eaLnBrk="1" latinLnBrk="0" hangingPunct="1">
              <a:lnSpc>
                <a:spcPct val="150000"/>
              </a:lnSpc>
            </a:pP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担保公司之二：深圳用友力合投资非融资性担保有限公司</a:t>
            </a:r>
          </a:p>
          <a:p>
            <a:pPr algn="l" eaLnBrk="1" latinLnBrk="0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D19B55"/>
                </a:solidFill>
                <a:latin typeface="微软雅黑" charset="0"/>
                <a:ea typeface="微软雅黑" charset="0"/>
              </a:rPr>
              <a:t>公司法定代表人 王文京 先</a:t>
            </a:r>
            <a:r>
              <a:rPr lang="zh-CN" altLang="en-US" sz="2100" dirty="0" smtClean="0">
                <a:solidFill>
                  <a:srgbClr val="D19B55"/>
                </a:solidFill>
                <a:latin typeface="微软雅黑" charset="0"/>
                <a:ea typeface="微软雅黑" charset="0"/>
              </a:rPr>
              <a:t>生  </a:t>
            </a:r>
            <a:r>
              <a:rPr lang="en-US" altLang="zh-CN" sz="2100" dirty="0" smtClean="0">
                <a:solidFill>
                  <a:srgbClr val="D19B55"/>
                </a:solidFill>
                <a:latin typeface="微软雅黑" charset="0"/>
                <a:ea typeface="微软雅黑" charset="0"/>
              </a:rPr>
              <a:t>(</a:t>
            </a:r>
            <a:r>
              <a:rPr lang="zh-CN" altLang="en-US" sz="2100" dirty="0" smtClean="0">
                <a:solidFill>
                  <a:srgbClr val="D19B55"/>
                </a:solidFill>
                <a:latin typeface="微软雅黑" charset="0"/>
                <a:ea typeface="微软雅黑" charset="0"/>
              </a:rPr>
              <a:t>用友集团董事长  全国人大代表</a:t>
            </a:r>
            <a:r>
              <a:rPr lang="en-US" altLang="zh-CN" sz="2100" dirty="0" smtClean="0">
                <a:solidFill>
                  <a:srgbClr val="D19B55"/>
                </a:solidFill>
                <a:latin typeface="微软雅黑" charset="0"/>
                <a:ea typeface="微软雅黑" charset="0"/>
              </a:rPr>
              <a:t>)</a:t>
            </a:r>
            <a:endParaRPr lang="zh-CN" altLang="en-US" sz="2100" dirty="0">
              <a:solidFill>
                <a:srgbClr val="D19B55"/>
              </a:solidFill>
              <a:latin typeface="微软雅黑" charset="0"/>
              <a:ea typeface="微软雅黑" charset="0"/>
            </a:endParaRPr>
          </a:p>
          <a:p>
            <a:pPr algn="l" eaLnBrk="1" latinLnBrk="0" hangingPunct="1">
              <a:lnSpc>
                <a:spcPct val="150000"/>
              </a:lnSpc>
            </a:pP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080368" y="406053"/>
            <a:ext cx="6527800" cy="574675"/>
          </a:xfrm>
          <a:prstGeom prst="rect">
            <a:avLst/>
          </a:prstGeom>
        </p:spPr>
        <p:txBody>
          <a:bodyPr lIns="121917" tIns="60958" rIns="121917" bIns="60958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15F8B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担保机制</a:t>
            </a:r>
          </a:p>
          <a:p>
            <a:pPr>
              <a:defRPr/>
            </a:pPr>
            <a:endParaRPr lang="zh-CN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0" descr="过度页线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" y="1308100"/>
            <a:ext cx="19383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文本框 12"/>
          <p:cNvSpPr txBox="1">
            <a:spLocks noChangeArrowheads="1"/>
          </p:cNvSpPr>
          <p:nvPr/>
        </p:nvSpPr>
        <p:spPr bwMode="auto">
          <a:xfrm>
            <a:off x="4223792" y="2870200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44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有奖问答环节</a:t>
            </a:r>
            <a:endParaRPr lang="zh-CN" altLang="en-US" sz="44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81" name="图片 20" descr="过度页线文字下方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9688" y="3762375"/>
            <a:ext cx="2438400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Other_1"/>
          <p:cNvSpPr txBox="1"/>
          <p:nvPr/>
        </p:nvSpPr>
        <p:spPr>
          <a:xfrm>
            <a:off x="2073064" y="1590359"/>
            <a:ext cx="1329267" cy="1201737"/>
          </a:xfrm>
          <a:prstGeom prst="rect">
            <a:avLst/>
          </a:prstGeom>
          <a:solidFill>
            <a:srgbClr val="82DE2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zh-CN" sz="72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75" name="MH_SubTitle_1"/>
          <p:cNvSpPr/>
          <p:nvPr/>
        </p:nvSpPr>
        <p:spPr>
          <a:xfrm>
            <a:off x="3556847" y="1590359"/>
            <a:ext cx="6131984" cy="12017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 eaLnBrk="1" hangingPunct="1">
              <a:lnSpc>
                <a:spcPts val="23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银行一年期定期存款基准利率是多少？</a:t>
            </a:r>
            <a:endParaRPr lang="en-US" altLang="zh-CN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>
              <a:buFontTx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A 5%    B 3.5%   C  1.5%    D 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lang="en-US" altLang="zh-CN" dirty="0" smtClean="0">
                <a:solidFill>
                  <a:schemeClr val="bg1"/>
                </a:solidFill>
              </a:rPr>
              <a:t>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076" name="MH_Other_2"/>
          <p:cNvSpPr txBox="1"/>
          <p:nvPr/>
        </p:nvSpPr>
        <p:spPr>
          <a:xfrm>
            <a:off x="2258485" y="1774190"/>
            <a:ext cx="2313516" cy="7683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77" name="MH_Other_3"/>
          <p:cNvSpPr txBox="1"/>
          <p:nvPr/>
        </p:nvSpPr>
        <p:spPr>
          <a:xfrm>
            <a:off x="2073064" y="2842895"/>
            <a:ext cx="1329267" cy="1200150"/>
          </a:xfrm>
          <a:prstGeom prst="rect">
            <a:avLst/>
          </a:prstGeom>
          <a:solidFill>
            <a:srgbClr val="02ACE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zh-CN" sz="72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78" name="MH_SubTitle_2"/>
          <p:cNvSpPr/>
          <p:nvPr/>
        </p:nvSpPr>
        <p:spPr>
          <a:xfrm>
            <a:off x="3556847" y="2842895"/>
            <a:ext cx="6131984" cy="1200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marL="0" indent="0" eaLnBrk="0" hangingPunct="0">
              <a:spcBef>
                <a:spcPct val="20000"/>
              </a:spcBef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友金所</a:t>
            </a: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YY</a:t>
            </a: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理财</a:t>
            </a: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12</a:t>
            </a: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个月年利率是多少？</a:t>
            </a:r>
            <a:endParaRPr lang="en-US" altLang="zh-CN" kern="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A 5%    B 3.5%   C  </a:t>
            </a:r>
            <a:r>
              <a:rPr lang="en-US" altLang="zh-CN" kern="0" dirty="0" smtClean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2 %    D  9%</a:t>
            </a:r>
            <a:endParaRPr lang="zh-CN" altLang="en-US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079" name="MH_Other_4"/>
          <p:cNvSpPr txBox="1"/>
          <p:nvPr/>
        </p:nvSpPr>
        <p:spPr>
          <a:xfrm>
            <a:off x="2258485" y="2998470"/>
            <a:ext cx="2313516" cy="7699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80" name="MH_Other_5"/>
          <p:cNvSpPr txBox="1"/>
          <p:nvPr/>
        </p:nvSpPr>
        <p:spPr>
          <a:xfrm>
            <a:off x="2073064" y="4093845"/>
            <a:ext cx="1329267" cy="1201738"/>
          </a:xfrm>
          <a:prstGeom prst="rect">
            <a:avLst/>
          </a:prstGeom>
          <a:solidFill>
            <a:srgbClr val="A362D0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zh-CN" sz="72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81" name="MH_SubTitle_3"/>
          <p:cNvSpPr/>
          <p:nvPr/>
        </p:nvSpPr>
        <p:spPr>
          <a:xfrm>
            <a:off x="3556847" y="4093845"/>
            <a:ext cx="6131984" cy="12017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marL="0" indent="0" eaLnBrk="0" hangingPunct="0">
              <a:spcBef>
                <a:spcPct val="20000"/>
              </a:spcBef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友金所平台的担保公司提代的担保内容是？</a:t>
            </a:r>
            <a:endParaRPr lang="en-US" altLang="zh-CN" kern="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A </a:t>
            </a: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本金担保　</a:t>
            </a: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B </a:t>
            </a: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本息担保     </a:t>
            </a:r>
            <a:r>
              <a:rPr lang="en-US" altLang="zh-CN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C </a:t>
            </a:r>
            <a:r>
              <a:rPr lang="zh-CN" altLang="en-US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不担保本息</a:t>
            </a:r>
            <a:endParaRPr lang="zh-CN" altLang="en-US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082" name="MH_Other_6"/>
          <p:cNvSpPr txBox="1"/>
          <p:nvPr/>
        </p:nvSpPr>
        <p:spPr>
          <a:xfrm>
            <a:off x="2246631" y="4279583"/>
            <a:ext cx="2313516" cy="7683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  <a:latin typeface="Arial" pitchFamily="34" charset="0"/>
                <a:ea typeface="微软雅黑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360" y="2133926"/>
            <a:ext cx="1653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正确答案：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5360" y="3358206"/>
            <a:ext cx="1653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正确答案：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D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0611" y="4647823"/>
            <a:ext cx="16385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正确答案：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/>
        </p:nvSpPr>
        <p:spPr>
          <a:xfrm>
            <a:off x="623993" y="764540"/>
            <a:ext cx="3412067" cy="732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endParaRPr lang="zh-CN" sz="2800" b="1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allAtOnce"/>
      <p:bldP spid="3081" grpId="0" build="allAtOnce"/>
      <p:bldP spid="6" grpId="0"/>
      <p:bldP spid="9" grpId="0"/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7"/>
          <p:cNvSpPr txBox="1"/>
          <p:nvPr/>
        </p:nvSpPr>
        <p:spPr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0724" name="文本框 4"/>
          <p:cNvSpPr txBox="1"/>
          <p:nvPr/>
        </p:nvSpPr>
        <p:spPr>
          <a:xfrm>
            <a:off x="1087438" y="392113"/>
            <a:ext cx="421163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zh-CN" altLang="en-US" sz="2800" b="1" dirty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感恩有您</a:t>
            </a:r>
          </a:p>
        </p:txBody>
      </p:sp>
      <p:pic>
        <p:nvPicPr>
          <p:cNvPr id="30725" name="图片 27" descr="未标题-1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1438" y="3776663"/>
            <a:ext cx="4851400" cy="286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未标题-1-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05" y="858520"/>
            <a:ext cx="6079490" cy="4444365"/>
          </a:xfrm>
          <a:prstGeom prst="rect">
            <a:avLst/>
          </a:prstGeom>
        </p:spPr>
      </p:pic>
      <p:pic>
        <p:nvPicPr>
          <p:cNvPr id="5" name="图片 4" descr="未标题-1111-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735" y="4471670"/>
            <a:ext cx="5650230" cy="2245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340768"/>
            <a:ext cx="2732112" cy="273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关于用</a:t>
            </a:r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友</a:t>
            </a:r>
            <a:endParaRPr lang="zh-CN" altLang="en-US" sz="2800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8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 sz="28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935038" y="949325"/>
            <a:ext cx="10069512" cy="3581400"/>
            <a:chOff x="1811" y="4544"/>
            <a:chExt cx="15858" cy="5643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 rot="360000">
              <a:off x="1886" y="4544"/>
              <a:ext cx="15043" cy="4359"/>
              <a:chOff x="2829" y="3208"/>
              <a:chExt cx="15045" cy="4359"/>
            </a:xfrm>
          </p:grpSpPr>
          <p:sp>
            <p:nvSpPr>
              <p:cNvPr id="11299" name="TextBox 12"/>
              <p:cNvSpPr txBox="1">
                <a:spLocks noChangeArrowheads="1"/>
              </p:cNvSpPr>
              <p:nvPr/>
            </p:nvSpPr>
            <p:spPr bwMode="auto">
              <a:xfrm rot="-1246384">
                <a:off x="2829" y="7064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1988</a:t>
                </a:r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年</a:t>
                </a:r>
              </a:p>
            </p:txBody>
          </p:sp>
          <p:sp>
            <p:nvSpPr>
              <p:cNvPr id="11300" name="TextBox 13"/>
              <p:cNvSpPr txBox="1">
                <a:spLocks noChangeArrowheads="1"/>
              </p:cNvSpPr>
              <p:nvPr/>
            </p:nvSpPr>
            <p:spPr bwMode="auto">
              <a:xfrm rot="-1289291">
                <a:off x="5145" y="6548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1991</a:t>
                </a:r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年</a:t>
                </a:r>
              </a:p>
            </p:txBody>
          </p:sp>
          <p:sp>
            <p:nvSpPr>
              <p:cNvPr id="11301" name="TextBox 14"/>
              <p:cNvSpPr txBox="1">
                <a:spLocks noChangeArrowheads="1"/>
              </p:cNvSpPr>
              <p:nvPr/>
            </p:nvSpPr>
            <p:spPr bwMode="auto">
              <a:xfrm rot="-1350792">
                <a:off x="7387" y="5906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2002</a:t>
                </a:r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年</a:t>
                </a:r>
              </a:p>
            </p:txBody>
          </p:sp>
          <p:sp>
            <p:nvSpPr>
              <p:cNvPr id="11302" name="TextBox 15"/>
              <p:cNvSpPr txBox="1">
                <a:spLocks noChangeArrowheads="1"/>
              </p:cNvSpPr>
              <p:nvPr/>
            </p:nvSpPr>
            <p:spPr bwMode="auto">
              <a:xfrm rot="-1179158">
                <a:off x="9663" y="5306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2005</a:t>
                </a:r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年</a:t>
                </a:r>
              </a:p>
            </p:txBody>
          </p:sp>
          <p:sp>
            <p:nvSpPr>
              <p:cNvPr id="11303" name="TextBox 16"/>
              <p:cNvSpPr txBox="1">
                <a:spLocks noChangeArrowheads="1"/>
              </p:cNvSpPr>
              <p:nvPr/>
            </p:nvSpPr>
            <p:spPr bwMode="auto">
              <a:xfrm rot="-1331549">
                <a:off x="11935" y="4670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2010</a:t>
                </a:r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年</a:t>
                </a:r>
              </a:p>
            </p:txBody>
          </p:sp>
          <p:sp>
            <p:nvSpPr>
              <p:cNvPr id="11304" name="TextBox 51"/>
              <p:cNvSpPr txBox="1">
                <a:spLocks noChangeArrowheads="1"/>
              </p:cNvSpPr>
              <p:nvPr/>
            </p:nvSpPr>
            <p:spPr bwMode="auto">
              <a:xfrm rot="-1302188">
                <a:off x="16224" y="3208"/>
                <a:ext cx="1650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 b="1">
                    <a:solidFill>
                      <a:srgbClr val="D19B55"/>
                    </a:solidFill>
                    <a:latin typeface="微软雅黑" pitchFamily="34" charset="-122"/>
                    <a:ea typeface="微软雅黑" pitchFamily="34" charset="-122"/>
                  </a:rPr>
                  <a:t>现在</a:t>
                </a:r>
              </a:p>
            </p:txBody>
          </p:sp>
        </p:grpSp>
        <p:pic>
          <p:nvPicPr>
            <p:cNvPr id="11284" name="图片 15" descr="未标题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04" y="5261"/>
              <a:ext cx="2120" cy="4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图片 3" descr="未标题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56" y="5975"/>
              <a:ext cx="1923" cy="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图片 1" descr="未标题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80" y="6563"/>
              <a:ext cx="2004" cy="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图片 2" descr="未标题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64" y="7029"/>
              <a:ext cx="1923" cy="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图片 4" descr="未标题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6" y="7458"/>
              <a:ext cx="1923" cy="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图片 5" descr="未标题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28" y="7802"/>
              <a:ext cx="1923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图片 6" descr="未标题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1" y="8099"/>
              <a:ext cx="1923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1" name="TextBox 16"/>
            <p:cNvSpPr txBox="1">
              <a:spLocks noChangeArrowheads="1"/>
            </p:cNvSpPr>
            <p:nvPr/>
          </p:nvSpPr>
          <p:spPr bwMode="auto">
            <a:xfrm rot="-971548">
              <a:off x="13252" y="5810"/>
              <a:ext cx="165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2014</a:t>
              </a:r>
              <a:r>
                <a:rPr lang="zh-CN" altLang="en-US" sz="1400" b="1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</a:p>
          </p:txBody>
        </p:sp>
        <p:sp>
          <p:nvSpPr>
            <p:cNvPr id="11292" name="Rektangel 80"/>
            <p:cNvSpPr>
              <a:spLocks noChangeArrowheads="1"/>
            </p:cNvSpPr>
            <p:nvPr/>
          </p:nvSpPr>
          <p:spPr bwMode="auto">
            <a:xfrm>
              <a:off x="8911" y="8297"/>
              <a:ext cx="2074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亚太最大</a:t>
              </a:r>
              <a:r>
                <a:rPr lang="en-US" altLang="zh-CN" sz="1400" b="1">
                  <a:solidFill>
                    <a:srgbClr val="84828E"/>
                  </a:solidFill>
                  <a:latin typeface="微软雅黑" pitchFamily="34" charset="-122"/>
                </a:rPr>
                <a:t>ERP/</a:t>
              </a: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管理软件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公司</a:t>
              </a:r>
            </a:p>
          </p:txBody>
        </p:sp>
        <p:sp>
          <p:nvSpPr>
            <p:cNvPr id="11293" name="Rektangel 80"/>
            <p:cNvSpPr>
              <a:spLocks noChangeArrowheads="1"/>
            </p:cNvSpPr>
            <p:nvPr/>
          </p:nvSpPr>
          <p:spPr bwMode="auto">
            <a:xfrm>
              <a:off x="13605" y="7624"/>
              <a:ext cx="1762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全面进军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企业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互联网</a:t>
              </a:r>
            </a:p>
          </p:txBody>
        </p:sp>
        <p:sp>
          <p:nvSpPr>
            <p:cNvPr id="11294" name="Rektangel 80"/>
            <p:cNvSpPr>
              <a:spLocks noChangeArrowheads="1"/>
            </p:cNvSpPr>
            <p:nvPr/>
          </p:nvSpPr>
          <p:spPr bwMode="auto">
            <a:xfrm>
              <a:off x="11295" y="7325"/>
              <a:ext cx="2065" cy="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云战略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全面启动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向平台化、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服务化</a:t>
              </a: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转型升级</a:t>
              </a:r>
            </a:p>
          </p:txBody>
        </p:sp>
        <p:sp>
          <p:nvSpPr>
            <p:cNvPr id="11295" name="Rektangel 80"/>
            <p:cNvSpPr>
              <a:spLocks noChangeArrowheads="1"/>
            </p:cNvSpPr>
            <p:nvPr/>
          </p:nvSpPr>
          <p:spPr bwMode="auto">
            <a:xfrm>
              <a:off x="1994" y="8757"/>
              <a:ext cx="1528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用友公司成立</a:t>
              </a:r>
            </a:p>
          </p:txBody>
        </p:sp>
        <p:sp>
          <p:nvSpPr>
            <p:cNvPr id="11296" name="Rektangel 80"/>
            <p:cNvSpPr>
              <a:spLocks noChangeArrowheads="1"/>
            </p:cNvSpPr>
            <p:nvPr/>
          </p:nvSpPr>
          <p:spPr bwMode="auto">
            <a:xfrm>
              <a:off x="4402" y="8588"/>
              <a:ext cx="1758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中国最大</a:t>
              </a: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财务软件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公司</a:t>
              </a:r>
            </a:p>
          </p:txBody>
        </p:sp>
        <p:sp>
          <p:nvSpPr>
            <p:cNvPr id="11297" name="Rektangel 80"/>
            <p:cNvSpPr>
              <a:spLocks noChangeArrowheads="1"/>
            </p:cNvSpPr>
            <p:nvPr/>
          </p:nvSpPr>
          <p:spPr bwMode="auto">
            <a:xfrm>
              <a:off x="6618" y="8410"/>
              <a:ext cx="2210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中国最大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ERP/</a:t>
              </a: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管理软件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公司</a:t>
              </a:r>
            </a:p>
          </p:txBody>
        </p:sp>
        <p:sp>
          <p:nvSpPr>
            <p:cNvPr id="11298" name="Rektangel 80"/>
            <p:cNvSpPr>
              <a:spLocks noChangeArrowheads="1"/>
            </p:cNvSpPr>
            <p:nvPr/>
          </p:nvSpPr>
          <p:spPr bwMode="auto">
            <a:xfrm>
              <a:off x="15684" y="6604"/>
              <a:ext cx="1985" cy="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致力成为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全球领先的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企业</a:t>
              </a:r>
              <a:r>
                <a:rPr lang="en-US" altLang="zh-CN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公共组织、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管理服务及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金融服务提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b="1">
                  <a:solidFill>
                    <a:srgbClr val="84828E"/>
                  </a:solidFill>
                  <a:latin typeface="微软雅黑" pitchFamily="34" charset="-122"/>
                  <a:ea typeface="微软雅黑" pitchFamily="34" charset="-122"/>
                </a:rPr>
                <a:t>供商</a:t>
              </a:r>
              <a:endParaRPr lang="en-US" altLang="zh-CN" sz="1400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270" name="文本框 26"/>
          <p:cNvSpPr txBox="1">
            <a:spLocks noChangeArrowheads="1"/>
          </p:cNvSpPr>
          <p:nvPr/>
        </p:nvSpPr>
        <p:spPr bwMode="auto">
          <a:xfrm>
            <a:off x="1104900" y="1349375"/>
            <a:ext cx="1493838" cy="482600"/>
          </a:xfrm>
          <a:prstGeom prst="rect">
            <a:avLst/>
          </a:prstGeom>
          <a:solidFill>
            <a:schemeClr val="bg2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用友成绩</a:t>
            </a:r>
            <a:endParaRPr lang="zh-CN" altLang="en-US" sz="2400" b="1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MH_Title_1"/>
          <p:cNvSpPr>
            <a:spLocks noChangeArrowheads="1"/>
          </p:cNvSpPr>
          <p:nvPr/>
        </p:nvSpPr>
        <p:spPr bwMode="gray">
          <a:xfrm>
            <a:off x="931863" y="4991100"/>
            <a:ext cx="1109662" cy="1131888"/>
          </a:xfrm>
          <a:prstGeom prst="ellipse">
            <a:avLst/>
          </a:prstGeom>
          <a:noFill/>
          <a:ln w="19050">
            <a:solidFill>
              <a:srgbClr val="D19B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MH_Title_1"/>
          <p:cNvSpPr>
            <a:spLocks noChangeArrowheads="1"/>
          </p:cNvSpPr>
          <p:nvPr/>
        </p:nvSpPr>
        <p:spPr bwMode="gray">
          <a:xfrm>
            <a:off x="4657725" y="4981575"/>
            <a:ext cx="1109663" cy="1131888"/>
          </a:xfrm>
          <a:prstGeom prst="ellipse">
            <a:avLst/>
          </a:prstGeom>
          <a:noFill/>
          <a:ln w="19050">
            <a:solidFill>
              <a:srgbClr val="D19B55"/>
            </a:solidFill>
          </a:ln>
          <a:effectLst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MH_Title_1"/>
          <p:cNvSpPr>
            <a:spLocks noChangeArrowheads="1"/>
          </p:cNvSpPr>
          <p:nvPr/>
        </p:nvSpPr>
        <p:spPr bwMode="gray">
          <a:xfrm>
            <a:off x="8294688" y="4970463"/>
            <a:ext cx="1108075" cy="1131887"/>
          </a:xfrm>
          <a:prstGeom prst="ellipse">
            <a:avLst/>
          </a:prstGeom>
          <a:noFill/>
          <a:ln w="19050">
            <a:solidFill>
              <a:srgbClr val="D19B55"/>
            </a:solidFill>
          </a:ln>
          <a:effectLst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1274" name="文本框 6"/>
          <p:cNvSpPr txBox="1">
            <a:spLocks noChangeArrowheads="1"/>
          </p:cNvSpPr>
          <p:nvPr/>
        </p:nvSpPr>
        <p:spPr bwMode="auto">
          <a:xfrm>
            <a:off x="968375" y="5354638"/>
            <a:ext cx="11445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22.7%</a:t>
            </a:r>
          </a:p>
        </p:txBody>
      </p:sp>
      <p:sp>
        <p:nvSpPr>
          <p:cNvPr id="11275" name="文本框 8"/>
          <p:cNvSpPr txBox="1">
            <a:spLocks noChangeArrowheads="1"/>
          </p:cNvSpPr>
          <p:nvPr/>
        </p:nvSpPr>
        <p:spPr bwMode="auto">
          <a:xfrm>
            <a:off x="4649788" y="5345113"/>
            <a:ext cx="1144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31.3%</a:t>
            </a:r>
          </a:p>
        </p:txBody>
      </p:sp>
      <p:sp>
        <p:nvSpPr>
          <p:cNvPr id="11276" name="文本框 9"/>
          <p:cNvSpPr txBox="1">
            <a:spLocks noChangeArrowheads="1"/>
          </p:cNvSpPr>
          <p:nvPr/>
        </p:nvSpPr>
        <p:spPr bwMode="auto">
          <a:xfrm>
            <a:off x="8286750" y="5335588"/>
            <a:ext cx="1144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26.8%</a:t>
            </a:r>
          </a:p>
        </p:txBody>
      </p:sp>
      <p:sp>
        <p:nvSpPr>
          <p:cNvPr id="11277" name="文本框 10"/>
          <p:cNvSpPr txBox="1">
            <a:spLocks noChangeArrowheads="1"/>
          </p:cNvSpPr>
          <p:nvPr/>
        </p:nvSpPr>
        <p:spPr bwMode="auto">
          <a:xfrm>
            <a:off x="2216150" y="5040313"/>
            <a:ext cx="2019300" cy="307975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用友整体管理软件</a:t>
            </a:r>
          </a:p>
        </p:txBody>
      </p:sp>
      <p:sp>
        <p:nvSpPr>
          <p:cNvPr id="11278" name="文本框 11"/>
          <p:cNvSpPr txBox="1">
            <a:spLocks noChangeArrowheads="1"/>
          </p:cNvSpPr>
          <p:nvPr/>
        </p:nvSpPr>
        <p:spPr bwMode="auto">
          <a:xfrm>
            <a:off x="6022975" y="5040313"/>
            <a:ext cx="1501775" cy="307975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用友ERP软件</a:t>
            </a:r>
          </a:p>
        </p:txBody>
      </p:sp>
      <p:sp>
        <p:nvSpPr>
          <p:cNvPr id="11279" name="文本框 12"/>
          <p:cNvSpPr txBox="1">
            <a:spLocks noChangeArrowheads="1"/>
          </p:cNvSpPr>
          <p:nvPr/>
        </p:nvSpPr>
        <p:spPr bwMode="auto">
          <a:xfrm>
            <a:off x="9696450" y="5049838"/>
            <a:ext cx="1543050" cy="307975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用友财务软件</a:t>
            </a:r>
          </a:p>
        </p:txBody>
      </p:sp>
      <p:sp>
        <p:nvSpPr>
          <p:cNvPr id="11280" name="文本框 13"/>
          <p:cNvSpPr txBox="1">
            <a:spLocks noChangeArrowheads="1"/>
          </p:cNvSpPr>
          <p:nvPr/>
        </p:nvSpPr>
        <p:spPr bwMode="auto">
          <a:xfrm>
            <a:off x="2139950" y="5329238"/>
            <a:ext cx="2244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中国最大管理软件供应商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用友市场份额超市场第二、三位总和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连续13年荣获第一名</a:t>
            </a:r>
          </a:p>
        </p:txBody>
      </p:sp>
      <p:sp>
        <p:nvSpPr>
          <p:cNvPr id="11281" name="文本框 15"/>
          <p:cNvSpPr txBox="1">
            <a:spLocks noChangeArrowheads="1"/>
          </p:cNvSpPr>
          <p:nvPr/>
        </p:nvSpPr>
        <p:spPr bwMode="auto">
          <a:xfrm>
            <a:off x="5949950" y="5354638"/>
            <a:ext cx="2243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中国最大ERP软件供应商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用友ERP软件市场规模达121.71亿元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同比增长11.9%</a:t>
            </a:r>
          </a:p>
        </p:txBody>
      </p:sp>
      <p:sp>
        <p:nvSpPr>
          <p:cNvPr id="11282" name="文本框 16"/>
          <p:cNvSpPr txBox="1">
            <a:spLocks noChangeArrowheads="1"/>
          </p:cNvSpPr>
          <p:nvPr/>
        </p:nvSpPr>
        <p:spPr bwMode="auto">
          <a:xfrm>
            <a:off x="9623425" y="5354638"/>
            <a:ext cx="22590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中国最大财务软件供应商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用友财务软件连续24年</a:t>
            </a:r>
            <a:endParaRPr lang="en-US" altLang="zh-CN" sz="1400">
              <a:solidFill>
                <a:srgbClr val="84828E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荣获第一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1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1417955"/>
            <a:ext cx="7272808" cy="4826176"/>
          </a:xfrm>
          <a:prstGeom prst="rect">
            <a:avLst/>
          </a:prstGeom>
        </p:spPr>
      </p:pic>
      <p:pic>
        <p:nvPicPr>
          <p:cNvPr id="4" name="图片 3" descr="IMG_1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0176" y="1417955"/>
            <a:ext cx="4306692" cy="4826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7438" y="392113"/>
            <a:ext cx="55846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None/>
            </a:pPr>
            <a:r>
              <a:rPr lang="zh-CN" altLang="en-US" sz="2800" b="1" dirty="0" smtClean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投资友好礼</a:t>
            </a:r>
            <a:r>
              <a:rPr lang="en-US" altLang="zh-CN" sz="2800" b="1" dirty="0" smtClean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---</a:t>
            </a:r>
            <a:r>
              <a:rPr lang="zh-CN" altLang="en-US" sz="2800" b="1" dirty="0" smtClean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公众号：友金所</a:t>
            </a:r>
            <a:endParaRPr lang="zh-CN" altLang="en-US" sz="2800" b="1" dirty="0">
              <a:solidFill>
                <a:srgbClr val="D19B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5" descr="结局尾页线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725" y="5594350"/>
            <a:ext cx="2987675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8"/>
          <p:cNvSpPr txBox="1"/>
          <p:nvPr/>
        </p:nvSpPr>
        <p:spPr>
          <a:xfrm>
            <a:off x="3538538" y="1268413"/>
            <a:ext cx="5149850" cy="973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sz="5400" b="1" dirty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74" y="2636912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新用友</a:t>
            </a:r>
            <a:r>
              <a:rPr lang="en-US" altLang="zh-CN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·</a:t>
            </a: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新会计</a:t>
            </a:r>
            <a:endParaRPr lang="zh-CN" altLang="en-US" sz="280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4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0245" name="文本框 26"/>
          <p:cNvSpPr txBox="1">
            <a:spLocks noChangeArrowheads="1"/>
          </p:cNvSpPr>
          <p:nvPr/>
        </p:nvSpPr>
        <p:spPr bwMode="auto">
          <a:xfrm>
            <a:off x="1104900" y="1352550"/>
            <a:ext cx="2830513" cy="461963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用友</a:t>
            </a:r>
            <a:r>
              <a:rPr lang="en-US" altLang="zh-CN" sz="2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3.0</a:t>
            </a:r>
            <a:r>
              <a:rPr lang="zh-CN" altLang="en-US" sz="2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战略地图</a:t>
            </a:r>
          </a:p>
        </p:txBody>
      </p:sp>
      <p:pic>
        <p:nvPicPr>
          <p:cNvPr id="10246" name="图片 13" descr="未标题-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613" y="2200275"/>
            <a:ext cx="10726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文本框 14"/>
          <p:cNvSpPr txBox="1">
            <a:spLocks noChangeArrowheads="1"/>
          </p:cNvSpPr>
          <p:nvPr/>
        </p:nvSpPr>
        <p:spPr bwMode="auto">
          <a:xfrm>
            <a:off x="730250" y="5965825"/>
            <a:ext cx="107013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500"/>
              </a:spcBef>
              <a:buFont typeface="Arial" pitchFamily="34" charset="0"/>
              <a:buNone/>
            </a:pPr>
            <a:r>
              <a:rPr lang="zh-CN" altLang="en-US" sz="18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累计服务客户超过</a:t>
            </a:r>
            <a:r>
              <a:rPr lang="en-US" altLang="zh-CN" sz="18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220</a:t>
            </a:r>
            <a:r>
              <a:rPr lang="zh-CN" altLang="en-US" sz="18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万家</a:t>
            </a:r>
            <a:endParaRPr lang="zh-CN" altLang="en-US" sz="1600" b="1">
              <a:solidFill>
                <a:srgbClr val="80808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eaLnBrk="1" hangingPunct="1">
              <a:spcBef>
                <a:spcPts val="500"/>
              </a:spcBef>
              <a:buClr>
                <a:srgbClr val="E50012"/>
              </a:buClr>
              <a:buFont typeface="Arial" pitchFamily="34" charset="0"/>
              <a:buNone/>
            </a:pPr>
            <a:r>
              <a:rPr lang="zh-CN" altLang="en-US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·大型客户超过</a:t>
            </a:r>
            <a:r>
              <a:rPr lang="en-US" altLang="zh-CN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8000</a:t>
            </a:r>
            <a:r>
              <a:rPr lang="zh-CN" altLang="en-US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家 ·中型客户超过</a:t>
            </a:r>
            <a:r>
              <a:rPr lang="en-US" altLang="zh-CN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60</a:t>
            </a:r>
            <a:r>
              <a:rPr lang="zh-CN" altLang="en-US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万家 ·小微型客户超过</a:t>
            </a:r>
            <a:r>
              <a:rPr lang="en-US" altLang="zh-CN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160</a:t>
            </a:r>
            <a:r>
              <a:rPr lang="zh-CN" altLang="en-US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万家 ·</a:t>
            </a:r>
            <a:r>
              <a:rPr lang="en-US" altLang="zh-CN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SAAS</a:t>
            </a:r>
            <a:r>
              <a:rPr lang="zh-CN" altLang="en-US" sz="18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服务个体户几百万家</a:t>
            </a:r>
          </a:p>
        </p:txBody>
      </p:sp>
      <p:pic>
        <p:nvPicPr>
          <p:cNvPr id="10248" name="图片 13" descr="未标题-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4338" y="3081338"/>
            <a:ext cx="38290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16388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关于友金所</a:t>
            </a:r>
          </a:p>
        </p:txBody>
      </p:sp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3865563" y="2801938"/>
            <a:ext cx="6492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6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</p:txBody>
      </p:sp>
      <p:sp>
        <p:nvSpPr>
          <p:cNvPr id="51" name="MH_Title_1"/>
          <p:cNvSpPr>
            <a:spLocks noChangeArrowheads="1"/>
          </p:cNvSpPr>
          <p:nvPr/>
        </p:nvSpPr>
        <p:spPr bwMode="auto">
          <a:xfrm>
            <a:off x="1446213" y="2420938"/>
            <a:ext cx="1800225" cy="1835150"/>
          </a:xfrm>
          <a:prstGeom prst="ellipse">
            <a:avLst/>
          </a:prstGeom>
          <a:noFill/>
          <a:ln w="19050">
            <a:solidFill>
              <a:srgbClr val="D19B55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 lIns="0" tIns="0" rIns="0" bIns="0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4" name="MH_Title_1"/>
          <p:cNvSpPr>
            <a:spLocks noChangeArrowheads="1"/>
          </p:cNvSpPr>
          <p:nvPr/>
        </p:nvSpPr>
        <p:spPr bwMode="gray">
          <a:xfrm>
            <a:off x="5089525" y="2405063"/>
            <a:ext cx="1800225" cy="1835150"/>
          </a:xfrm>
          <a:prstGeom prst="ellipse">
            <a:avLst/>
          </a:prstGeom>
          <a:noFill/>
          <a:ln w="19050">
            <a:solidFill>
              <a:srgbClr val="D19B55"/>
            </a:solidFill>
          </a:ln>
          <a:effectLst/>
        </p:spPr>
        <p:txBody>
          <a:bodyPr lIns="0" tIns="0" rIns="0" bIns="0"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MH_Title_1"/>
          <p:cNvSpPr>
            <a:spLocks noChangeArrowheads="1"/>
          </p:cNvSpPr>
          <p:nvPr/>
        </p:nvSpPr>
        <p:spPr bwMode="gray">
          <a:xfrm>
            <a:off x="8804275" y="2387600"/>
            <a:ext cx="1798638" cy="1835150"/>
          </a:xfrm>
          <a:prstGeom prst="ellipse">
            <a:avLst/>
          </a:prstGeom>
          <a:noFill/>
          <a:ln w="19050">
            <a:solidFill>
              <a:srgbClr val="D19B55"/>
            </a:solidFill>
          </a:ln>
          <a:effectLst/>
        </p:spPr>
        <p:txBody>
          <a:bodyPr lIns="0" tIns="0" rIns="0" bIns="0"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 kern="0" dirty="0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3550" y="3133725"/>
            <a:ext cx="12049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文本框 10"/>
          <p:cNvSpPr txBox="1">
            <a:spLocks noChangeArrowheads="1"/>
          </p:cNvSpPr>
          <p:nvPr/>
        </p:nvSpPr>
        <p:spPr bwMode="auto">
          <a:xfrm>
            <a:off x="806450" y="4398963"/>
            <a:ext cx="3054350" cy="401637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老牌上市公司</a:t>
            </a:r>
            <a:r>
              <a:rPr lang="en-US" altLang="zh-CN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[SH600588]</a:t>
            </a:r>
          </a:p>
        </p:txBody>
      </p:sp>
      <p:sp>
        <p:nvSpPr>
          <p:cNvPr id="16395" name="文本框 11"/>
          <p:cNvSpPr txBox="1">
            <a:spLocks noChangeArrowheads="1"/>
          </p:cNvSpPr>
          <p:nvPr/>
        </p:nvSpPr>
        <p:spPr bwMode="auto">
          <a:xfrm>
            <a:off x="4659313" y="4383088"/>
            <a:ext cx="2836862" cy="401637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深圳清华大学研究院旗下</a:t>
            </a:r>
          </a:p>
        </p:txBody>
      </p:sp>
      <p:sp>
        <p:nvSpPr>
          <p:cNvPr id="16396" name="文本框 12"/>
          <p:cNvSpPr txBox="1">
            <a:spLocks noChangeArrowheads="1"/>
          </p:cNvSpPr>
          <p:nvPr/>
        </p:nvSpPr>
        <p:spPr bwMode="auto">
          <a:xfrm>
            <a:off x="8516938" y="4367213"/>
            <a:ext cx="2595562" cy="401637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资深银行专家团队掌舵</a:t>
            </a:r>
          </a:p>
        </p:txBody>
      </p:sp>
      <p:sp>
        <p:nvSpPr>
          <p:cNvPr id="16397" name="文本框 13"/>
          <p:cNvSpPr txBox="1">
            <a:spLocks noChangeArrowheads="1"/>
          </p:cNvSpPr>
          <p:nvPr/>
        </p:nvSpPr>
        <p:spPr bwMode="auto">
          <a:xfrm>
            <a:off x="342900" y="5162550"/>
            <a:ext cx="3846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亚太大型企业财务管家</a:t>
            </a:r>
          </a:p>
        </p:txBody>
      </p:sp>
      <p:sp>
        <p:nvSpPr>
          <p:cNvPr id="16398" name="文本框 15"/>
          <p:cNvSpPr txBox="1">
            <a:spLocks noChangeArrowheads="1"/>
          </p:cNvSpPr>
          <p:nvPr/>
        </p:nvSpPr>
        <p:spPr bwMode="auto">
          <a:xfrm>
            <a:off x="4838700" y="5146675"/>
            <a:ext cx="2559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专业金融管理及风控实力</a:t>
            </a:r>
          </a:p>
        </p:txBody>
      </p:sp>
      <p:sp>
        <p:nvSpPr>
          <p:cNvPr id="16399" name="文本框 16"/>
          <p:cNvSpPr txBox="1">
            <a:spLocks noChangeArrowheads="1"/>
          </p:cNvSpPr>
          <p:nvPr/>
        </p:nvSpPr>
        <p:spPr bwMode="auto">
          <a:xfrm>
            <a:off x="8259763" y="5129213"/>
            <a:ext cx="3216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精通投资理财与风险管理</a:t>
            </a:r>
          </a:p>
        </p:txBody>
      </p:sp>
      <p:sp>
        <p:nvSpPr>
          <p:cNvPr id="16400" name="文本框 8"/>
          <p:cNvSpPr txBox="1">
            <a:spLocks noChangeArrowheads="1"/>
          </p:cNvSpPr>
          <p:nvPr/>
        </p:nvSpPr>
        <p:spPr bwMode="auto">
          <a:xfrm>
            <a:off x="7580313" y="2784475"/>
            <a:ext cx="6492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60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</p:txBody>
      </p:sp>
      <p:pic>
        <p:nvPicPr>
          <p:cNvPr id="16401" name="图片 8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47150" y="2797175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图片 9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47200" y="3025775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图片 11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61538" y="2794000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图片 13" descr="未标题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9563" y="2752725"/>
            <a:ext cx="127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850900" y="1484313"/>
            <a:ext cx="10355263" cy="722312"/>
          </a:xfrm>
          <a:prstGeom prst="roundRect">
            <a:avLst/>
          </a:prstGeom>
          <a:solidFill>
            <a:srgbClr val="D19B55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57188" indent="-357188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kumimoji="0" lang="zh-CN" altLang="en-US" sz="1600" b="1" smtClean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友金所</a:t>
            </a:r>
            <a:r>
              <a:rPr kumimoji="0" lang="zh-CN" altLang="en-US" sz="1600" smtClean="0">
                <a:solidFill>
                  <a:srgbClr val="D19B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由用友网络、深圳力合金控、资深银行专家团队强强联手，共同发起设立，致力于为投资客户提供安全、收益稳健的互联网财富管理服务。</a:t>
            </a:r>
            <a:endParaRPr kumimoji="0" lang="zh-CN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300"/>
              </a:lnSpc>
              <a:buFont typeface="Arial" pitchFamily="34" charset="0"/>
              <a:buNone/>
            </a:pP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友金所的运作模式</a:t>
            </a:r>
            <a:endParaRPr lang="en-US" altLang="zh-CN" sz="2800" b="1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17413" name="文本框 26"/>
          <p:cNvSpPr txBox="1">
            <a:spLocks noChangeArrowheads="1"/>
          </p:cNvSpPr>
          <p:nvPr/>
        </p:nvSpPr>
        <p:spPr bwMode="auto">
          <a:xfrm>
            <a:off x="1111250" y="1143000"/>
            <a:ext cx="2019300" cy="465138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300"/>
              </a:lnSpc>
              <a:buFont typeface="Arial" pitchFamily="34" charset="0"/>
              <a:buNone/>
            </a:pPr>
            <a:r>
              <a:rPr lang="en-US" altLang="zh-CN" sz="18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2014</a:t>
            </a:r>
            <a:r>
              <a:rPr lang="zh-CN" altLang="en-US" sz="18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年</a:t>
            </a:r>
            <a:r>
              <a:rPr lang="en-US" altLang="zh-CN" sz="18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-</a:t>
            </a:r>
            <a:r>
              <a:rPr lang="zh-CN" altLang="en-US" sz="18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现在</a:t>
            </a:r>
          </a:p>
        </p:txBody>
      </p:sp>
      <p:sp>
        <p:nvSpPr>
          <p:cNvPr id="17414" name="Freeform 144"/>
          <p:cNvSpPr>
            <a:spLocks noEditPoints="1" noChangeArrowheads="1"/>
          </p:cNvSpPr>
          <p:nvPr/>
        </p:nvSpPr>
        <p:spPr bwMode="auto">
          <a:xfrm>
            <a:off x="10239375" y="2614613"/>
            <a:ext cx="823913" cy="1135062"/>
          </a:xfrm>
          <a:custGeom>
            <a:avLst/>
            <a:gdLst>
              <a:gd name="T0" fmla="*/ 2147483646 w 46"/>
              <a:gd name="T1" fmla="*/ 2147483646 h 84"/>
              <a:gd name="T2" fmla="*/ 2147483646 w 46"/>
              <a:gd name="T3" fmla="*/ 2147483646 h 84"/>
              <a:gd name="T4" fmla="*/ 2147483646 w 46"/>
              <a:gd name="T5" fmla="*/ 2147483646 h 84"/>
              <a:gd name="T6" fmla="*/ 2147483646 w 46"/>
              <a:gd name="T7" fmla="*/ 0 h 84"/>
              <a:gd name="T8" fmla="*/ 2147483646 w 46"/>
              <a:gd name="T9" fmla="*/ 2147483646 h 84"/>
              <a:gd name="T10" fmla="*/ 2147483646 w 46"/>
              <a:gd name="T11" fmla="*/ 2147483646 h 84"/>
              <a:gd name="T12" fmla="*/ 2147483646 w 46"/>
              <a:gd name="T13" fmla="*/ 2147483646 h 84"/>
              <a:gd name="T14" fmla="*/ 0 w 46"/>
              <a:gd name="T15" fmla="*/ 2147483646 h 84"/>
              <a:gd name="T16" fmla="*/ 2147483646 w 46"/>
              <a:gd name="T17" fmla="*/ 2147483646 h 84"/>
              <a:gd name="T18" fmla="*/ 2147483646 w 46"/>
              <a:gd name="T19" fmla="*/ 2147483646 h 84"/>
              <a:gd name="T20" fmla="*/ 2147483646 w 46"/>
              <a:gd name="T21" fmla="*/ 2147483646 h 84"/>
              <a:gd name="T22" fmla="*/ 2147483646 w 46"/>
              <a:gd name="T23" fmla="*/ 2147483646 h 84"/>
              <a:gd name="T24" fmla="*/ 2147483646 w 46"/>
              <a:gd name="T25" fmla="*/ 2147483646 h 84"/>
              <a:gd name="T26" fmla="*/ 0 w 46"/>
              <a:gd name="T27" fmla="*/ 2147483646 h 84"/>
              <a:gd name="T28" fmla="*/ 2147483646 w 46"/>
              <a:gd name="T29" fmla="*/ 2147483646 h 84"/>
              <a:gd name="T30" fmla="*/ 2147483646 w 46"/>
              <a:gd name="T31" fmla="*/ 2147483646 h 84"/>
              <a:gd name="T32" fmla="*/ 2147483646 w 46"/>
              <a:gd name="T33" fmla="*/ 2147483646 h 84"/>
              <a:gd name="T34" fmla="*/ 2147483646 w 46"/>
              <a:gd name="T35" fmla="*/ 2147483646 h 84"/>
              <a:gd name="T36" fmla="*/ 2147483646 w 46"/>
              <a:gd name="T37" fmla="*/ 2147483646 h 84"/>
              <a:gd name="T38" fmla="*/ 2147483646 w 46"/>
              <a:gd name="T39" fmla="*/ 2147483646 h 84"/>
              <a:gd name="T40" fmla="*/ 2147483646 w 46"/>
              <a:gd name="T41" fmla="*/ 2147483646 h 84"/>
              <a:gd name="T42" fmla="*/ 2147483646 w 46"/>
              <a:gd name="T43" fmla="*/ 2147483646 h 84"/>
              <a:gd name="T44" fmla="*/ 2147483646 w 46"/>
              <a:gd name="T45" fmla="*/ 2147483646 h 84"/>
              <a:gd name="T46" fmla="*/ 2147483646 w 46"/>
              <a:gd name="T47" fmla="*/ 2147483646 h 84"/>
              <a:gd name="T48" fmla="*/ 2147483646 w 46"/>
              <a:gd name="T49" fmla="*/ 2147483646 h 84"/>
              <a:gd name="T50" fmla="*/ 2147483646 w 46"/>
              <a:gd name="T51" fmla="*/ 2147483646 h 84"/>
              <a:gd name="T52" fmla="*/ 2147483646 w 46"/>
              <a:gd name="T53" fmla="*/ 2147483646 h 84"/>
              <a:gd name="T54" fmla="*/ 2147483646 w 46"/>
              <a:gd name="T55" fmla="*/ 2147483646 h 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solidFill>
            <a:srgbClr val="D19B55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TextBox 31"/>
          <p:cNvSpPr txBox="1">
            <a:spLocks noChangeArrowheads="1"/>
          </p:cNvSpPr>
          <p:nvPr/>
        </p:nvSpPr>
        <p:spPr bwMode="auto">
          <a:xfrm>
            <a:off x="817563" y="3787775"/>
            <a:ext cx="13477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理财客户</a:t>
            </a:r>
          </a:p>
        </p:txBody>
      </p:sp>
      <p:sp>
        <p:nvSpPr>
          <p:cNvPr id="50" name="下弧形箭头 49"/>
          <p:cNvSpPr/>
          <p:nvPr/>
        </p:nvSpPr>
        <p:spPr>
          <a:xfrm flipV="1">
            <a:off x="4951413" y="3001963"/>
            <a:ext cx="2216150" cy="285750"/>
          </a:xfrm>
          <a:prstGeom prst="curvedUpArrow">
            <a:avLst/>
          </a:prstGeom>
          <a:solidFill>
            <a:srgbClr val="D19B55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417" name="TextBox 50"/>
          <p:cNvSpPr txBox="1">
            <a:spLocks noChangeArrowheads="1"/>
          </p:cNvSpPr>
          <p:nvPr/>
        </p:nvSpPr>
        <p:spPr bwMode="auto">
          <a:xfrm>
            <a:off x="5737225" y="2644775"/>
            <a:ext cx="715963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投资信息</a:t>
            </a:r>
          </a:p>
        </p:txBody>
      </p:sp>
      <p:sp>
        <p:nvSpPr>
          <p:cNvPr id="4" name="下弧形箭头 3"/>
          <p:cNvSpPr/>
          <p:nvPr/>
        </p:nvSpPr>
        <p:spPr>
          <a:xfrm rot="10800000" flipV="1">
            <a:off x="4951413" y="4002088"/>
            <a:ext cx="2216150" cy="285750"/>
          </a:xfrm>
          <a:prstGeom prst="curvedUpArrow">
            <a:avLst/>
          </a:prstGeom>
          <a:noFill/>
          <a:ln>
            <a:solidFill>
              <a:srgbClr val="848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419" name="TextBox 52"/>
          <p:cNvSpPr txBox="1">
            <a:spLocks noChangeArrowheads="1"/>
          </p:cNvSpPr>
          <p:nvPr/>
        </p:nvSpPr>
        <p:spPr bwMode="auto">
          <a:xfrm>
            <a:off x="5737225" y="3930650"/>
            <a:ext cx="715963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022350" y="6073775"/>
          <a:ext cx="10144125" cy="401638"/>
        </p:xfrm>
        <a:graphic>
          <a:graphicData uri="http://schemas.openxmlformats.org/drawingml/2006/table">
            <a:tbl>
              <a:tblPr/>
              <a:tblGrid>
                <a:gridCol w="5072063"/>
                <a:gridCol w="5072062"/>
              </a:tblGrid>
              <a:tr h="401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13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投资端</a:t>
                      </a:r>
                    </a:p>
                  </a:txBody>
                  <a:tcPr marL="91439" marR="91439" marT="48197" marB="48197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9B5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13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借款端</a:t>
                      </a:r>
                    </a:p>
                  </a:txBody>
                  <a:tcPr marL="91439" marR="91439" marT="48197" marB="4819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828E"/>
                    </a:solidFill>
                  </a:tcPr>
                </a:tc>
              </a:tr>
            </a:tbl>
          </a:graphicData>
        </a:graphic>
      </p:graphicFrame>
      <p:sp>
        <p:nvSpPr>
          <p:cNvPr id="17424" name="Arc 4"/>
          <p:cNvSpPr>
            <a:spLocks noChangeArrowheads="1"/>
          </p:cNvSpPr>
          <p:nvPr/>
        </p:nvSpPr>
        <p:spPr bwMode="auto">
          <a:xfrm rot="16200000" flipV="1">
            <a:off x="3987801" y="395287"/>
            <a:ext cx="4214812" cy="7859713"/>
          </a:xfrm>
          <a:custGeom>
            <a:avLst/>
            <a:gdLst>
              <a:gd name="T0" fmla="*/ 2147483646 w 21600"/>
              <a:gd name="T1" fmla="*/ 0 h 27599"/>
              <a:gd name="T2" fmla="*/ 2147483646 w 21600"/>
              <a:gd name="T3" fmla="*/ 2147483646 h 27599"/>
              <a:gd name="T4" fmla="*/ 2147483646 w 21600"/>
              <a:gd name="T5" fmla="*/ 2147483646 h 27599"/>
              <a:gd name="T6" fmla="*/ 2147483646 w 21600"/>
              <a:gd name="T7" fmla="*/ 0 h 27599"/>
              <a:gd name="T8" fmla="*/ 2147483646 w 21600"/>
              <a:gd name="T9" fmla="*/ 2147483646 h 27599"/>
              <a:gd name="T10" fmla="*/ 2147483646 w 21600"/>
              <a:gd name="T11" fmla="*/ 2147483646 h 27599"/>
              <a:gd name="T12" fmla="*/ 0 w 21600"/>
              <a:gd name="T13" fmla="*/ 2147483646 h 275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7599" fill="none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</a:path>
              <a:path w="21600" h="27599" stroke="0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  <a:lnTo>
                  <a:pt x="0" y="14196"/>
                </a:lnTo>
                <a:lnTo>
                  <a:pt x="16279" y="0"/>
                </a:lnTo>
                <a:close/>
              </a:path>
            </a:pathLst>
          </a:custGeom>
          <a:noFill/>
          <a:ln w="76200">
            <a:solidFill>
              <a:srgbClr val="D19B55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522913" y="1789113"/>
            <a:ext cx="1144587" cy="428625"/>
          </a:xfrm>
          <a:prstGeom prst="round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1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资金出借</a:t>
            </a:r>
            <a:endParaRPr kumimoji="0" lang="zh-CN" altLang="en-US" smtClean="0">
              <a:solidFill>
                <a:srgbClr val="FFFFFF"/>
              </a:solidFill>
            </a:endParaRPr>
          </a:p>
        </p:txBody>
      </p:sp>
      <p:sp>
        <p:nvSpPr>
          <p:cNvPr id="17426" name="Arc 4"/>
          <p:cNvSpPr>
            <a:spLocks noChangeArrowheads="1"/>
          </p:cNvSpPr>
          <p:nvPr/>
        </p:nvSpPr>
        <p:spPr bwMode="auto">
          <a:xfrm rot="5400000" flipV="1">
            <a:off x="3987800" y="-892175"/>
            <a:ext cx="4214813" cy="7859713"/>
          </a:xfrm>
          <a:custGeom>
            <a:avLst/>
            <a:gdLst>
              <a:gd name="T0" fmla="*/ 2147483646 w 21600"/>
              <a:gd name="T1" fmla="*/ 0 h 27599"/>
              <a:gd name="T2" fmla="*/ 2147483646 w 21600"/>
              <a:gd name="T3" fmla="*/ 2147483646 h 27599"/>
              <a:gd name="T4" fmla="*/ 2147483646 w 21600"/>
              <a:gd name="T5" fmla="*/ 2147483646 h 27599"/>
              <a:gd name="T6" fmla="*/ 2147483646 w 21600"/>
              <a:gd name="T7" fmla="*/ 0 h 27599"/>
              <a:gd name="T8" fmla="*/ 2147483646 w 21600"/>
              <a:gd name="T9" fmla="*/ 2147483646 h 27599"/>
              <a:gd name="T10" fmla="*/ 2147483646 w 21600"/>
              <a:gd name="T11" fmla="*/ 2147483646 h 27599"/>
              <a:gd name="T12" fmla="*/ 0 w 21600"/>
              <a:gd name="T13" fmla="*/ 2147483646 h 275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7599" fill="none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</a:path>
              <a:path w="21600" h="27599" stroke="0">
                <a:moveTo>
                  <a:pt x="16279" y="0"/>
                </a:moveTo>
                <a:cubicBezTo>
                  <a:pt x="19710" y="3933"/>
                  <a:pt x="21600" y="8976"/>
                  <a:pt x="21600" y="14196"/>
                </a:cubicBezTo>
                <a:cubicBezTo>
                  <a:pt x="21600" y="19061"/>
                  <a:pt x="19957" y="23783"/>
                  <a:pt x="16938" y="27598"/>
                </a:cubicBezTo>
                <a:lnTo>
                  <a:pt x="0" y="14196"/>
                </a:lnTo>
                <a:lnTo>
                  <a:pt x="16279" y="0"/>
                </a:lnTo>
                <a:close/>
              </a:path>
            </a:pathLst>
          </a:custGeom>
          <a:noFill/>
          <a:ln w="76200">
            <a:solidFill>
              <a:srgbClr val="84828E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522913" y="5145088"/>
            <a:ext cx="1144587" cy="428625"/>
          </a:xfrm>
          <a:prstGeom prst="roundRect">
            <a:avLst/>
          </a:prstGeom>
          <a:solidFill>
            <a:srgbClr val="848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1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偿还借款</a:t>
            </a:r>
            <a:endParaRPr kumimoji="0" lang="zh-CN" altLang="en-US" smtClean="0">
              <a:solidFill>
                <a:srgbClr val="FFFFFF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 rot="21036724">
            <a:off x="9722060" y="3312870"/>
            <a:ext cx="357191" cy="687591"/>
          </a:xfrm>
          <a:prstGeom prst="chevron">
            <a:avLst>
              <a:gd name="adj" fmla="val 100000"/>
            </a:avLst>
          </a:prstGeom>
          <a:noFill/>
          <a:ln w="28575">
            <a:solidFill>
              <a:srgbClr val="D19B5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431" name="TextBox 38"/>
          <p:cNvSpPr txBox="1">
            <a:spLocks noChangeArrowheads="1"/>
          </p:cNvSpPr>
          <p:nvPr/>
        </p:nvSpPr>
        <p:spPr bwMode="auto">
          <a:xfrm>
            <a:off x="8883650" y="3359150"/>
            <a:ext cx="733425" cy="692150"/>
          </a:xfrm>
          <a:prstGeom prst="rect">
            <a:avLst/>
          </a:prstGeom>
          <a:noFill/>
          <a:ln w="9525">
            <a:solidFill>
              <a:srgbClr val="84828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84828E"/>
                </a:solidFill>
                <a:latin typeface="微软雅黑" pitchFamily="34" charset="-122"/>
                <a:ea typeface="微软雅黑" pitchFamily="34" charset="-122"/>
              </a:rPr>
              <a:t>风险管理</a:t>
            </a:r>
          </a:p>
        </p:txBody>
      </p:sp>
      <p:sp>
        <p:nvSpPr>
          <p:cNvPr id="5" name="燕尾形 4"/>
          <p:cNvSpPr/>
          <p:nvPr/>
        </p:nvSpPr>
        <p:spPr>
          <a:xfrm rot="11358306">
            <a:off x="2146965" y="3240942"/>
            <a:ext cx="357191" cy="687591"/>
          </a:xfrm>
          <a:prstGeom prst="chevron">
            <a:avLst>
              <a:gd name="adj" fmla="val 100000"/>
            </a:avLst>
          </a:prstGeom>
          <a:noFill/>
          <a:ln w="28575">
            <a:solidFill>
              <a:srgbClr val="D19B5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435" name="TextBox 44"/>
          <p:cNvSpPr txBox="1">
            <a:spLocks noChangeArrowheads="1"/>
          </p:cNvSpPr>
          <p:nvPr/>
        </p:nvSpPr>
        <p:spPr bwMode="auto">
          <a:xfrm>
            <a:off x="2644775" y="3287713"/>
            <a:ext cx="688975" cy="690562"/>
          </a:xfrm>
          <a:prstGeom prst="rect">
            <a:avLst/>
          </a:prstGeom>
          <a:noFill/>
          <a:ln w="9525">
            <a:solidFill>
              <a:srgbClr val="D19B5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中介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1111250" y="2601913"/>
            <a:ext cx="817563" cy="1087437"/>
          </a:xfrm>
          <a:custGeom>
            <a:avLst/>
            <a:gdLst>
              <a:gd name="T0" fmla="*/ 651555 w 1550987"/>
              <a:gd name="T1" fmla="*/ 1893658 h 2189163"/>
              <a:gd name="T2" fmla="*/ 568017 w 1550987"/>
              <a:gd name="T3" fmla="*/ 1894689 h 2189163"/>
              <a:gd name="T4" fmla="*/ 520232 w 1550987"/>
              <a:gd name="T5" fmla="*/ 1873723 h 2189163"/>
              <a:gd name="T6" fmla="*/ 343215 w 1550987"/>
              <a:gd name="T7" fmla="*/ 1837978 h 2189163"/>
              <a:gd name="T8" fmla="*/ 314618 w 1550987"/>
              <a:gd name="T9" fmla="*/ 1869255 h 2189163"/>
              <a:gd name="T10" fmla="*/ 233999 w 1550987"/>
              <a:gd name="T11" fmla="*/ 1904313 h 2189163"/>
              <a:gd name="T12" fmla="*/ 193000 w 1550987"/>
              <a:gd name="T13" fmla="*/ 1876472 h 2189163"/>
              <a:gd name="T14" fmla="*/ 138805 w 1550987"/>
              <a:gd name="T15" fmla="*/ 1242713 h 2189163"/>
              <a:gd name="T16" fmla="*/ 134662 w 1550987"/>
              <a:gd name="T17" fmla="*/ 1289519 h 2189163"/>
              <a:gd name="T18" fmla="*/ 119124 w 1550987"/>
              <a:gd name="T19" fmla="*/ 1264902 h 2189163"/>
              <a:gd name="T20" fmla="*/ 102550 w 1550987"/>
              <a:gd name="T21" fmla="*/ 1301654 h 2189163"/>
              <a:gd name="T22" fmla="*/ 54900 w 1550987"/>
              <a:gd name="T23" fmla="*/ 1257621 h 2189163"/>
              <a:gd name="T24" fmla="*/ 1249587 w 1550987"/>
              <a:gd name="T25" fmla="*/ 1043801 h 2189163"/>
              <a:gd name="T26" fmla="*/ 1189508 w 1550987"/>
              <a:gd name="T27" fmla="*/ 1168265 h 2189163"/>
              <a:gd name="T28" fmla="*/ 1031712 w 1550987"/>
              <a:gd name="T29" fmla="*/ 1197653 h 2189163"/>
              <a:gd name="T30" fmla="*/ 1041725 w 1550987"/>
              <a:gd name="T31" fmla="*/ 1266108 h 2189163"/>
              <a:gd name="T32" fmla="*/ 1227489 w 1550987"/>
              <a:gd name="T33" fmla="*/ 1357727 h 2189163"/>
              <a:gd name="T34" fmla="*/ 1332456 w 1550987"/>
              <a:gd name="T35" fmla="*/ 1459718 h 2189163"/>
              <a:gd name="T36" fmla="*/ 1341779 w 1550987"/>
              <a:gd name="T37" fmla="*/ 1604581 h 2189163"/>
              <a:gd name="T38" fmla="*/ 1252350 w 1550987"/>
              <a:gd name="T39" fmla="*/ 1724896 h 2189163"/>
              <a:gd name="T40" fmla="*/ 994077 w 1550987"/>
              <a:gd name="T41" fmla="*/ 1768804 h 2189163"/>
              <a:gd name="T42" fmla="*/ 896361 w 1550987"/>
              <a:gd name="T43" fmla="*/ 1594901 h 2189163"/>
              <a:gd name="T44" fmla="*/ 1089030 w 1550987"/>
              <a:gd name="T45" fmla="*/ 1635352 h 2189163"/>
              <a:gd name="T46" fmla="*/ 1170172 w 1550987"/>
              <a:gd name="T47" fmla="*/ 1587986 h 2189163"/>
              <a:gd name="T48" fmla="*/ 1161194 w 1550987"/>
              <a:gd name="T49" fmla="*/ 1522988 h 2189163"/>
              <a:gd name="T50" fmla="*/ 981301 w 1550987"/>
              <a:gd name="T51" fmla="*/ 1431368 h 2189163"/>
              <a:gd name="T52" fmla="*/ 869428 w 1550987"/>
              <a:gd name="T53" fmla="*/ 1330761 h 2189163"/>
              <a:gd name="T54" fmla="*/ 860451 w 1550987"/>
              <a:gd name="T55" fmla="*/ 1182786 h 2189163"/>
              <a:gd name="T56" fmla="*/ 952297 w 1550987"/>
              <a:gd name="T57" fmla="*/ 1071461 h 2189163"/>
              <a:gd name="T58" fmla="*/ 1135466 w 1550987"/>
              <a:gd name="T59" fmla="*/ 837130 h 2189163"/>
              <a:gd name="T60" fmla="*/ 1216437 w 1550987"/>
              <a:gd name="T61" fmla="*/ 917079 h 2189163"/>
              <a:gd name="T62" fmla="*/ 1196367 w 1550987"/>
              <a:gd name="T63" fmla="*/ 983934 h 2189163"/>
              <a:gd name="T64" fmla="*/ 694839 w 1550987"/>
              <a:gd name="T65" fmla="*/ 496977 h 2189163"/>
              <a:gd name="T66" fmla="*/ 836707 w 1550987"/>
              <a:gd name="T67" fmla="*/ 581266 h 2189163"/>
              <a:gd name="T68" fmla="*/ 879163 w 1550987"/>
              <a:gd name="T69" fmla="*/ 684900 h 2189163"/>
              <a:gd name="T70" fmla="*/ 1014472 w 1550987"/>
              <a:gd name="T71" fmla="*/ 806153 h 2189163"/>
              <a:gd name="T72" fmla="*/ 1022411 w 1550987"/>
              <a:gd name="T73" fmla="*/ 922569 h 2189163"/>
              <a:gd name="T74" fmla="*/ 966492 w 1550987"/>
              <a:gd name="T75" fmla="*/ 930169 h 2189163"/>
              <a:gd name="T76" fmla="*/ 771468 w 1550987"/>
              <a:gd name="T77" fmla="*/ 797517 h 2189163"/>
              <a:gd name="T78" fmla="*/ 698636 w 1550987"/>
              <a:gd name="T79" fmla="*/ 728427 h 2189163"/>
              <a:gd name="T80" fmla="*/ 430089 w 1550987"/>
              <a:gd name="T81" fmla="*/ 1387888 h 2189163"/>
              <a:gd name="T82" fmla="*/ 176385 w 1550987"/>
              <a:gd name="T83" fmla="*/ 1216546 h 2189163"/>
              <a:gd name="T84" fmla="*/ 122538 w 1550987"/>
              <a:gd name="T85" fmla="*/ 803734 h 2189163"/>
              <a:gd name="T86" fmla="*/ 68000 w 1550987"/>
              <a:gd name="T87" fmla="*/ 1193747 h 2189163"/>
              <a:gd name="T88" fmla="*/ 3107 w 1550987"/>
              <a:gd name="T89" fmla="*/ 753645 h 2189163"/>
              <a:gd name="T90" fmla="*/ 30376 w 1550987"/>
              <a:gd name="T91" fmla="*/ 568830 h 2189163"/>
              <a:gd name="T92" fmla="*/ 216426 w 1550987"/>
              <a:gd name="T93" fmla="*/ 489723 h 2189163"/>
              <a:gd name="T94" fmla="*/ 545723 w 1550987"/>
              <a:gd name="T95" fmla="*/ 486268 h 2189163"/>
              <a:gd name="T96" fmla="*/ 529138 w 1550987"/>
              <a:gd name="T97" fmla="*/ 15841 h 2189163"/>
              <a:gd name="T98" fmla="*/ 594968 w 1550987"/>
              <a:gd name="T99" fmla="*/ 95735 h 2189163"/>
              <a:gd name="T100" fmla="*/ 510871 w 1550987"/>
              <a:gd name="T101" fmla="*/ 127072 h 2189163"/>
              <a:gd name="T102" fmla="*/ 570842 w 1550987"/>
              <a:gd name="T103" fmla="*/ 148423 h 2189163"/>
              <a:gd name="T104" fmla="*/ 601172 w 1550987"/>
              <a:gd name="T105" fmla="*/ 189747 h 2189163"/>
              <a:gd name="T106" fmla="*/ 612890 w 1550987"/>
              <a:gd name="T107" fmla="*/ 294436 h 2189163"/>
              <a:gd name="T108" fmla="*/ 588075 w 1550987"/>
              <a:gd name="T109" fmla="*/ 314409 h 2189163"/>
              <a:gd name="T110" fmla="*/ 517420 w 1550987"/>
              <a:gd name="T111" fmla="*/ 441825 h 2189163"/>
              <a:gd name="T112" fmla="*/ 419881 w 1550987"/>
              <a:gd name="T113" fmla="*/ 480050 h 2189163"/>
              <a:gd name="T114" fmla="*/ 325445 w 1550987"/>
              <a:gd name="T115" fmla="*/ 416687 h 2189163"/>
              <a:gd name="T116" fmla="*/ 259615 w 1550987"/>
              <a:gd name="T117" fmla="*/ 309243 h 2189163"/>
              <a:gd name="T118" fmla="*/ 237556 w 1550987"/>
              <a:gd name="T119" fmla="*/ 254144 h 2189163"/>
              <a:gd name="T120" fmla="*/ 256513 w 1550987"/>
              <a:gd name="T121" fmla="*/ 169774 h 2189163"/>
              <a:gd name="T122" fmla="*/ 280638 w 1550987"/>
              <a:gd name="T123" fmla="*/ 79204 h 2189163"/>
              <a:gd name="T124" fmla="*/ 338886 w 1550987"/>
              <a:gd name="T125" fmla="*/ 21007 h 2189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50987" h="2189163">
                <a:moveTo>
                  <a:pt x="568325" y="2106613"/>
                </a:moveTo>
                <a:lnTo>
                  <a:pt x="680545" y="2106613"/>
                </a:lnTo>
                <a:lnTo>
                  <a:pt x="685287" y="2110168"/>
                </a:lnTo>
                <a:lnTo>
                  <a:pt x="698327" y="2118858"/>
                </a:lnTo>
                <a:lnTo>
                  <a:pt x="706625" y="2124387"/>
                </a:lnTo>
                <a:lnTo>
                  <a:pt x="715318" y="2131102"/>
                </a:lnTo>
                <a:lnTo>
                  <a:pt x="723616" y="2138211"/>
                </a:lnTo>
                <a:lnTo>
                  <a:pt x="731519" y="2145321"/>
                </a:lnTo>
                <a:lnTo>
                  <a:pt x="738631" y="2152825"/>
                </a:lnTo>
                <a:lnTo>
                  <a:pt x="741792" y="2156380"/>
                </a:lnTo>
                <a:lnTo>
                  <a:pt x="744163" y="2159935"/>
                </a:lnTo>
                <a:lnTo>
                  <a:pt x="746139" y="2163490"/>
                </a:lnTo>
                <a:lnTo>
                  <a:pt x="748115" y="2166650"/>
                </a:lnTo>
                <a:lnTo>
                  <a:pt x="748905" y="2170204"/>
                </a:lnTo>
                <a:lnTo>
                  <a:pt x="749300" y="2172969"/>
                </a:lnTo>
                <a:lnTo>
                  <a:pt x="748905" y="2176129"/>
                </a:lnTo>
                <a:lnTo>
                  <a:pt x="747719" y="2178499"/>
                </a:lnTo>
                <a:lnTo>
                  <a:pt x="745349" y="2180869"/>
                </a:lnTo>
                <a:lnTo>
                  <a:pt x="742583" y="2183239"/>
                </a:lnTo>
                <a:lnTo>
                  <a:pt x="738631" y="2185213"/>
                </a:lnTo>
                <a:lnTo>
                  <a:pt x="733889" y="2186398"/>
                </a:lnTo>
                <a:lnTo>
                  <a:pt x="727567" y="2187583"/>
                </a:lnTo>
                <a:lnTo>
                  <a:pt x="720455" y="2188373"/>
                </a:lnTo>
                <a:lnTo>
                  <a:pt x="711366" y="2189163"/>
                </a:lnTo>
                <a:lnTo>
                  <a:pt x="702673" y="2189163"/>
                </a:lnTo>
                <a:lnTo>
                  <a:pt x="694770" y="2188373"/>
                </a:lnTo>
                <a:lnTo>
                  <a:pt x="686868" y="2187188"/>
                </a:lnTo>
                <a:lnTo>
                  <a:pt x="679755" y="2186003"/>
                </a:lnTo>
                <a:lnTo>
                  <a:pt x="672247" y="2184424"/>
                </a:lnTo>
                <a:lnTo>
                  <a:pt x="665135" y="2182449"/>
                </a:lnTo>
                <a:lnTo>
                  <a:pt x="658813" y="2179684"/>
                </a:lnTo>
                <a:lnTo>
                  <a:pt x="652885" y="2177314"/>
                </a:lnTo>
                <a:lnTo>
                  <a:pt x="646563" y="2174154"/>
                </a:lnTo>
                <a:lnTo>
                  <a:pt x="640636" y="2170994"/>
                </a:lnTo>
                <a:lnTo>
                  <a:pt x="634709" y="2167440"/>
                </a:lnTo>
                <a:lnTo>
                  <a:pt x="623645" y="2160330"/>
                </a:lnTo>
                <a:lnTo>
                  <a:pt x="612976" y="2152430"/>
                </a:lnTo>
                <a:lnTo>
                  <a:pt x="608234" y="2149666"/>
                </a:lnTo>
                <a:lnTo>
                  <a:pt x="604678" y="2148086"/>
                </a:lnTo>
                <a:lnTo>
                  <a:pt x="603888" y="2147691"/>
                </a:lnTo>
                <a:lnTo>
                  <a:pt x="602702" y="2148086"/>
                </a:lnTo>
                <a:lnTo>
                  <a:pt x="602307" y="2148086"/>
                </a:lnTo>
                <a:lnTo>
                  <a:pt x="601517" y="2149271"/>
                </a:lnTo>
                <a:lnTo>
                  <a:pt x="600727" y="2150456"/>
                </a:lnTo>
                <a:lnTo>
                  <a:pt x="600331" y="2152035"/>
                </a:lnTo>
                <a:lnTo>
                  <a:pt x="599541" y="2152825"/>
                </a:lnTo>
                <a:lnTo>
                  <a:pt x="598751" y="2153220"/>
                </a:lnTo>
                <a:lnTo>
                  <a:pt x="597961" y="2153220"/>
                </a:lnTo>
                <a:lnTo>
                  <a:pt x="585316" y="2152825"/>
                </a:lnTo>
                <a:lnTo>
                  <a:pt x="578599" y="2152430"/>
                </a:lnTo>
                <a:lnTo>
                  <a:pt x="575438" y="2151641"/>
                </a:lnTo>
                <a:lnTo>
                  <a:pt x="573857" y="2150851"/>
                </a:lnTo>
                <a:lnTo>
                  <a:pt x="571091" y="2140186"/>
                </a:lnTo>
                <a:lnTo>
                  <a:pt x="569906" y="2131497"/>
                </a:lnTo>
                <a:lnTo>
                  <a:pt x="569115" y="2124387"/>
                </a:lnTo>
                <a:lnTo>
                  <a:pt x="569115" y="2118858"/>
                </a:lnTo>
                <a:lnTo>
                  <a:pt x="569115" y="2114908"/>
                </a:lnTo>
                <a:lnTo>
                  <a:pt x="569510" y="2112143"/>
                </a:lnTo>
                <a:lnTo>
                  <a:pt x="570301" y="2110168"/>
                </a:lnTo>
                <a:lnTo>
                  <a:pt x="568325" y="2106613"/>
                </a:lnTo>
                <a:close/>
                <a:moveTo>
                  <a:pt x="282821" y="2106613"/>
                </a:moveTo>
                <a:lnTo>
                  <a:pt x="395287" y="2106613"/>
                </a:lnTo>
                <a:lnTo>
                  <a:pt x="393307" y="2110168"/>
                </a:lnTo>
                <a:lnTo>
                  <a:pt x="394495" y="2112143"/>
                </a:lnTo>
                <a:lnTo>
                  <a:pt x="394495" y="2114908"/>
                </a:lnTo>
                <a:lnTo>
                  <a:pt x="394891" y="2118858"/>
                </a:lnTo>
                <a:lnTo>
                  <a:pt x="394891" y="2124387"/>
                </a:lnTo>
                <a:lnTo>
                  <a:pt x="394099" y="2131497"/>
                </a:lnTo>
                <a:lnTo>
                  <a:pt x="392515" y="2140186"/>
                </a:lnTo>
                <a:lnTo>
                  <a:pt x="390139" y="2150851"/>
                </a:lnTo>
                <a:lnTo>
                  <a:pt x="388555" y="2151641"/>
                </a:lnTo>
                <a:lnTo>
                  <a:pt x="385387" y="2152430"/>
                </a:lnTo>
                <a:lnTo>
                  <a:pt x="378655" y="2152825"/>
                </a:lnTo>
                <a:lnTo>
                  <a:pt x="365587" y="2153220"/>
                </a:lnTo>
                <a:lnTo>
                  <a:pt x="364795" y="2153220"/>
                </a:lnTo>
                <a:lnTo>
                  <a:pt x="364398" y="2152825"/>
                </a:lnTo>
                <a:lnTo>
                  <a:pt x="363606" y="2152035"/>
                </a:lnTo>
                <a:lnTo>
                  <a:pt x="362814" y="2150456"/>
                </a:lnTo>
                <a:lnTo>
                  <a:pt x="362022" y="2149271"/>
                </a:lnTo>
                <a:lnTo>
                  <a:pt x="361626" y="2148086"/>
                </a:lnTo>
                <a:lnTo>
                  <a:pt x="361230" y="2148086"/>
                </a:lnTo>
                <a:lnTo>
                  <a:pt x="359646" y="2147691"/>
                </a:lnTo>
                <a:lnTo>
                  <a:pt x="358854" y="2148086"/>
                </a:lnTo>
                <a:lnTo>
                  <a:pt x="355686" y="2149666"/>
                </a:lnTo>
                <a:lnTo>
                  <a:pt x="350934" y="2152430"/>
                </a:lnTo>
                <a:lnTo>
                  <a:pt x="340242" y="2160330"/>
                </a:lnTo>
                <a:lnTo>
                  <a:pt x="328758" y="2167440"/>
                </a:lnTo>
                <a:lnTo>
                  <a:pt x="323214" y="2170994"/>
                </a:lnTo>
                <a:lnTo>
                  <a:pt x="317274" y="2174154"/>
                </a:lnTo>
                <a:lnTo>
                  <a:pt x="310938" y="2177314"/>
                </a:lnTo>
                <a:lnTo>
                  <a:pt x="304601" y="2179684"/>
                </a:lnTo>
                <a:lnTo>
                  <a:pt x="297869" y="2182449"/>
                </a:lnTo>
                <a:lnTo>
                  <a:pt x="291137" y="2184424"/>
                </a:lnTo>
                <a:lnTo>
                  <a:pt x="284009" y="2186003"/>
                </a:lnTo>
                <a:lnTo>
                  <a:pt x="276485" y="2187188"/>
                </a:lnTo>
                <a:lnTo>
                  <a:pt x="268961" y="2188373"/>
                </a:lnTo>
                <a:lnTo>
                  <a:pt x="260645" y="2189163"/>
                </a:lnTo>
                <a:lnTo>
                  <a:pt x="252329" y="2189163"/>
                </a:lnTo>
                <a:lnTo>
                  <a:pt x="243220" y="2188373"/>
                </a:lnTo>
                <a:lnTo>
                  <a:pt x="235696" y="2187583"/>
                </a:lnTo>
                <a:lnTo>
                  <a:pt x="229756" y="2186398"/>
                </a:lnTo>
                <a:lnTo>
                  <a:pt x="225004" y="2185213"/>
                </a:lnTo>
                <a:lnTo>
                  <a:pt x="221044" y="2183239"/>
                </a:lnTo>
                <a:lnTo>
                  <a:pt x="218272" y="2180869"/>
                </a:lnTo>
                <a:lnTo>
                  <a:pt x="215896" y="2178499"/>
                </a:lnTo>
                <a:lnTo>
                  <a:pt x="214708" y="2176129"/>
                </a:lnTo>
                <a:lnTo>
                  <a:pt x="214312" y="2172969"/>
                </a:lnTo>
                <a:lnTo>
                  <a:pt x="214708" y="2170204"/>
                </a:lnTo>
                <a:lnTo>
                  <a:pt x="215500" y="2166650"/>
                </a:lnTo>
                <a:lnTo>
                  <a:pt x="217084" y="2163490"/>
                </a:lnTo>
                <a:lnTo>
                  <a:pt x="219460" y="2159935"/>
                </a:lnTo>
                <a:lnTo>
                  <a:pt x="221836" y="2156380"/>
                </a:lnTo>
                <a:lnTo>
                  <a:pt x="225004" y="2152825"/>
                </a:lnTo>
                <a:lnTo>
                  <a:pt x="232132" y="2145321"/>
                </a:lnTo>
                <a:lnTo>
                  <a:pt x="240052" y="2138211"/>
                </a:lnTo>
                <a:lnTo>
                  <a:pt x="248369" y="2131102"/>
                </a:lnTo>
                <a:lnTo>
                  <a:pt x="257081" y="2124387"/>
                </a:lnTo>
                <a:lnTo>
                  <a:pt x="265001" y="2118858"/>
                </a:lnTo>
                <a:lnTo>
                  <a:pt x="277673" y="2110168"/>
                </a:lnTo>
                <a:lnTo>
                  <a:pt x="282821" y="2106613"/>
                </a:lnTo>
                <a:close/>
                <a:moveTo>
                  <a:pt x="53975" y="1395413"/>
                </a:moveTo>
                <a:lnTo>
                  <a:pt x="145257" y="1412546"/>
                </a:lnTo>
                <a:lnTo>
                  <a:pt x="148035" y="1413343"/>
                </a:lnTo>
                <a:lnTo>
                  <a:pt x="150813" y="1414936"/>
                </a:lnTo>
                <a:lnTo>
                  <a:pt x="153591" y="1417327"/>
                </a:lnTo>
                <a:lnTo>
                  <a:pt x="155575" y="1420514"/>
                </a:lnTo>
                <a:lnTo>
                  <a:pt x="157560" y="1424100"/>
                </a:lnTo>
                <a:lnTo>
                  <a:pt x="159544" y="1428085"/>
                </a:lnTo>
                <a:lnTo>
                  <a:pt x="161132" y="1432866"/>
                </a:lnTo>
                <a:lnTo>
                  <a:pt x="162322" y="1438045"/>
                </a:lnTo>
                <a:lnTo>
                  <a:pt x="164704" y="1448803"/>
                </a:lnTo>
                <a:lnTo>
                  <a:pt x="167085" y="1460358"/>
                </a:lnTo>
                <a:lnTo>
                  <a:pt x="168275" y="1472311"/>
                </a:lnTo>
                <a:lnTo>
                  <a:pt x="169466" y="1483068"/>
                </a:lnTo>
                <a:lnTo>
                  <a:pt x="169863" y="1487849"/>
                </a:lnTo>
                <a:lnTo>
                  <a:pt x="169466" y="1491037"/>
                </a:lnTo>
                <a:lnTo>
                  <a:pt x="168672" y="1493427"/>
                </a:lnTo>
                <a:lnTo>
                  <a:pt x="167879" y="1493826"/>
                </a:lnTo>
                <a:lnTo>
                  <a:pt x="167482" y="1493826"/>
                </a:lnTo>
                <a:lnTo>
                  <a:pt x="165894" y="1493826"/>
                </a:lnTo>
                <a:lnTo>
                  <a:pt x="163513" y="1492631"/>
                </a:lnTo>
                <a:lnTo>
                  <a:pt x="161529" y="1490638"/>
                </a:lnTo>
                <a:lnTo>
                  <a:pt x="159544" y="1488248"/>
                </a:lnTo>
                <a:lnTo>
                  <a:pt x="154782" y="1481873"/>
                </a:lnTo>
                <a:lnTo>
                  <a:pt x="150416" y="1474701"/>
                </a:lnTo>
                <a:lnTo>
                  <a:pt x="148829" y="1470717"/>
                </a:lnTo>
                <a:lnTo>
                  <a:pt x="147638" y="1467529"/>
                </a:lnTo>
                <a:lnTo>
                  <a:pt x="146844" y="1463943"/>
                </a:lnTo>
                <a:lnTo>
                  <a:pt x="146844" y="1461553"/>
                </a:lnTo>
                <a:lnTo>
                  <a:pt x="146447" y="1459162"/>
                </a:lnTo>
                <a:lnTo>
                  <a:pt x="146050" y="1456772"/>
                </a:lnTo>
                <a:lnTo>
                  <a:pt x="145654" y="1455178"/>
                </a:lnTo>
                <a:lnTo>
                  <a:pt x="144463" y="1453584"/>
                </a:lnTo>
                <a:lnTo>
                  <a:pt x="143669" y="1452787"/>
                </a:lnTo>
                <a:lnTo>
                  <a:pt x="142479" y="1451991"/>
                </a:lnTo>
                <a:lnTo>
                  <a:pt x="141685" y="1451592"/>
                </a:lnTo>
                <a:lnTo>
                  <a:pt x="140494" y="1451592"/>
                </a:lnTo>
                <a:lnTo>
                  <a:pt x="139303" y="1451991"/>
                </a:lnTo>
                <a:lnTo>
                  <a:pt x="138510" y="1452389"/>
                </a:lnTo>
                <a:lnTo>
                  <a:pt x="136922" y="1453584"/>
                </a:lnTo>
                <a:lnTo>
                  <a:pt x="136128" y="1455178"/>
                </a:lnTo>
                <a:lnTo>
                  <a:pt x="135335" y="1457170"/>
                </a:lnTo>
                <a:lnTo>
                  <a:pt x="134938" y="1459959"/>
                </a:lnTo>
                <a:lnTo>
                  <a:pt x="134541" y="1462748"/>
                </a:lnTo>
                <a:lnTo>
                  <a:pt x="134541" y="1466732"/>
                </a:lnTo>
                <a:lnTo>
                  <a:pt x="134144" y="1473904"/>
                </a:lnTo>
                <a:lnTo>
                  <a:pt x="133747" y="1476693"/>
                </a:lnTo>
                <a:lnTo>
                  <a:pt x="132953" y="1480279"/>
                </a:lnTo>
                <a:lnTo>
                  <a:pt x="132160" y="1482670"/>
                </a:lnTo>
                <a:lnTo>
                  <a:pt x="130572" y="1485857"/>
                </a:lnTo>
                <a:lnTo>
                  <a:pt x="128985" y="1487849"/>
                </a:lnTo>
                <a:lnTo>
                  <a:pt x="127397" y="1489841"/>
                </a:lnTo>
                <a:lnTo>
                  <a:pt x="125413" y="1492232"/>
                </a:lnTo>
                <a:lnTo>
                  <a:pt x="123032" y="1493427"/>
                </a:lnTo>
                <a:lnTo>
                  <a:pt x="120650" y="1495021"/>
                </a:lnTo>
                <a:lnTo>
                  <a:pt x="117872" y="1495818"/>
                </a:lnTo>
                <a:lnTo>
                  <a:pt x="114300" y="1496615"/>
                </a:lnTo>
                <a:lnTo>
                  <a:pt x="110331" y="1497013"/>
                </a:lnTo>
                <a:lnTo>
                  <a:pt x="106760" y="1497013"/>
                </a:lnTo>
                <a:lnTo>
                  <a:pt x="101997" y="1496615"/>
                </a:lnTo>
                <a:lnTo>
                  <a:pt x="98822" y="1496216"/>
                </a:lnTo>
                <a:lnTo>
                  <a:pt x="94853" y="1495021"/>
                </a:lnTo>
                <a:lnTo>
                  <a:pt x="92075" y="1493826"/>
                </a:lnTo>
                <a:lnTo>
                  <a:pt x="88503" y="1491834"/>
                </a:lnTo>
                <a:lnTo>
                  <a:pt x="85725" y="1489045"/>
                </a:lnTo>
                <a:lnTo>
                  <a:pt x="82947" y="1486256"/>
                </a:lnTo>
                <a:lnTo>
                  <a:pt x="80169" y="1483068"/>
                </a:lnTo>
                <a:lnTo>
                  <a:pt x="78184" y="1479881"/>
                </a:lnTo>
                <a:lnTo>
                  <a:pt x="73422" y="1471912"/>
                </a:lnTo>
                <a:lnTo>
                  <a:pt x="69453" y="1463147"/>
                </a:lnTo>
                <a:lnTo>
                  <a:pt x="66278" y="1454381"/>
                </a:lnTo>
                <a:lnTo>
                  <a:pt x="63103" y="1445217"/>
                </a:lnTo>
                <a:lnTo>
                  <a:pt x="60722" y="1435655"/>
                </a:lnTo>
                <a:lnTo>
                  <a:pt x="58738" y="1426889"/>
                </a:lnTo>
                <a:lnTo>
                  <a:pt x="55563" y="1410952"/>
                </a:lnTo>
                <a:lnTo>
                  <a:pt x="54372" y="1399796"/>
                </a:lnTo>
                <a:lnTo>
                  <a:pt x="53975" y="1395413"/>
                </a:lnTo>
                <a:close/>
                <a:moveTo>
                  <a:pt x="1197768" y="1065213"/>
                </a:moveTo>
                <a:lnTo>
                  <a:pt x="1325562" y="1065213"/>
                </a:lnTo>
                <a:lnTo>
                  <a:pt x="1325562" y="1183610"/>
                </a:lnTo>
                <a:lnTo>
                  <a:pt x="1341437" y="1184405"/>
                </a:lnTo>
                <a:lnTo>
                  <a:pt x="1357312" y="1185994"/>
                </a:lnTo>
                <a:lnTo>
                  <a:pt x="1371996" y="1187583"/>
                </a:lnTo>
                <a:lnTo>
                  <a:pt x="1385887" y="1189172"/>
                </a:lnTo>
                <a:lnTo>
                  <a:pt x="1399381" y="1191159"/>
                </a:lnTo>
                <a:lnTo>
                  <a:pt x="1412478" y="1193940"/>
                </a:lnTo>
                <a:lnTo>
                  <a:pt x="1424384" y="1196324"/>
                </a:lnTo>
                <a:lnTo>
                  <a:pt x="1436290" y="1199502"/>
                </a:lnTo>
                <a:lnTo>
                  <a:pt x="1447799" y="1202284"/>
                </a:lnTo>
                <a:lnTo>
                  <a:pt x="1458912" y="1205462"/>
                </a:lnTo>
                <a:lnTo>
                  <a:pt x="1469231" y="1209038"/>
                </a:lnTo>
                <a:lnTo>
                  <a:pt x="1478756" y="1212613"/>
                </a:lnTo>
                <a:lnTo>
                  <a:pt x="1488678" y="1216587"/>
                </a:lnTo>
                <a:lnTo>
                  <a:pt x="1497409" y="1220560"/>
                </a:lnTo>
                <a:lnTo>
                  <a:pt x="1514475" y="1228108"/>
                </a:lnTo>
                <a:lnTo>
                  <a:pt x="1476771" y="1380276"/>
                </a:lnTo>
                <a:lnTo>
                  <a:pt x="1462484" y="1374317"/>
                </a:lnTo>
                <a:lnTo>
                  <a:pt x="1446212" y="1367165"/>
                </a:lnTo>
                <a:lnTo>
                  <a:pt x="1427162" y="1359616"/>
                </a:lnTo>
                <a:lnTo>
                  <a:pt x="1416446" y="1356041"/>
                </a:lnTo>
                <a:lnTo>
                  <a:pt x="1405334" y="1352068"/>
                </a:lnTo>
                <a:lnTo>
                  <a:pt x="1393428" y="1348889"/>
                </a:lnTo>
                <a:lnTo>
                  <a:pt x="1380728" y="1345313"/>
                </a:lnTo>
                <a:lnTo>
                  <a:pt x="1367234" y="1342532"/>
                </a:lnTo>
                <a:lnTo>
                  <a:pt x="1353343" y="1339751"/>
                </a:lnTo>
                <a:lnTo>
                  <a:pt x="1338262" y="1337765"/>
                </a:lnTo>
                <a:lnTo>
                  <a:pt x="1322387" y="1336175"/>
                </a:lnTo>
                <a:lnTo>
                  <a:pt x="1306115" y="1335381"/>
                </a:lnTo>
                <a:lnTo>
                  <a:pt x="1288653" y="1334586"/>
                </a:lnTo>
                <a:lnTo>
                  <a:pt x="1273571" y="1335381"/>
                </a:lnTo>
                <a:lnTo>
                  <a:pt x="1259681" y="1336573"/>
                </a:lnTo>
                <a:lnTo>
                  <a:pt x="1246981" y="1338559"/>
                </a:lnTo>
                <a:lnTo>
                  <a:pt x="1235868" y="1340943"/>
                </a:lnTo>
                <a:lnTo>
                  <a:pt x="1225549" y="1344519"/>
                </a:lnTo>
                <a:lnTo>
                  <a:pt x="1216421" y="1348889"/>
                </a:lnTo>
                <a:lnTo>
                  <a:pt x="1208484" y="1353259"/>
                </a:lnTo>
                <a:lnTo>
                  <a:pt x="1200943" y="1358424"/>
                </a:lnTo>
                <a:lnTo>
                  <a:pt x="1195387" y="1363987"/>
                </a:lnTo>
                <a:lnTo>
                  <a:pt x="1190228" y="1369946"/>
                </a:lnTo>
                <a:lnTo>
                  <a:pt x="1185862" y="1376303"/>
                </a:lnTo>
                <a:lnTo>
                  <a:pt x="1182687" y="1382660"/>
                </a:lnTo>
                <a:lnTo>
                  <a:pt x="1179909" y="1389414"/>
                </a:lnTo>
                <a:lnTo>
                  <a:pt x="1178321" y="1396168"/>
                </a:lnTo>
                <a:lnTo>
                  <a:pt x="1177528" y="1403320"/>
                </a:lnTo>
                <a:lnTo>
                  <a:pt x="1177131" y="1410471"/>
                </a:lnTo>
                <a:lnTo>
                  <a:pt x="1177131" y="1414444"/>
                </a:lnTo>
                <a:lnTo>
                  <a:pt x="1177528" y="1418418"/>
                </a:lnTo>
                <a:lnTo>
                  <a:pt x="1178321" y="1421993"/>
                </a:lnTo>
                <a:lnTo>
                  <a:pt x="1179115" y="1426364"/>
                </a:lnTo>
                <a:lnTo>
                  <a:pt x="1180306" y="1430337"/>
                </a:lnTo>
                <a:lnTo>
                  <a:pt x="1182290" y="1433515"/>
                </a:lnTo>
                <a:lnTo>
                  <a:pt x="1183878" y="1437488"/>
                </a:lnTo>
                <a:lnTo>
                  <a:pt x="1185862" y="1441064"/>
                </a:lnTo>
                <a:lnTo>
                  <a:pt x="1188243" y="1444640"/>
                </a:lnTo>
                <a:lnTo>
                  <a:pt x="1191021" y="1448215"/>
                </a:lnTo>
                <a:lnTo>
                  <a:pt x="1197371" y="1454970"/>
                </a:lnTo>
                <a:lnTo>
                  <a:pt x="1204912" y="1461724"/>
                </a:lnTo>
                <a:lnTo>
                  <a:pt x="1213643" y="1468478"/>
                </a:lnTo>
                <a:lnTo>
                  <a:pt x="1223962" y="1475232"/>
                </a:lnTo>
                <a:lnTo>
                  <a:pt x="1235471" y="1481986"/>
                </a:lnTo>
                <a:lnTo>
                  <a:pt x="1247775" y="1489138"/>
                </a:lnTo>
                <a:lnTo>
                  <a:pt x="1262459" y="1495892"/>
                </a:lnTo>
                <a:lnTo>
                  <a:pt x="1277937" y="1503044"/>
                </a:lnTo>
                <a:lnTo>
                  <a:pt x="1294606" y="1510592"/>
                </a:lnTo>
                <a:lnTo>
                  <a:pt x="1313259" y="1518538"/>
                </a:lnTo>
                <a:lnTo>
                  <a:pt x="1333499" y="1526087"/>
                </a:lnTo>
                <a:lnTo>
                  <a:pt x="1347390" y="1531649"/>
                </a:lnTo>
                <a:lnTo>
                  <a:pt x="1361281" y="1536814"/>
                </a:lnTo>
                <a:lnTo>
                  <a:pt x="1374378" y="1542377"/>
                </a:lnTo>
                <a:lnTo>
                  <a:pt x="1387078" y="1548336"/>
                </a:lnTo>
                <a:lnTo>
                  <a:pt x="1399381" y="1554296"/>
                </a:lnTo>
                <a:lnTo>
                  <a:pt x="1410890" y="1560255"/>
                </a:lnTo>
                <a:lnTo>
                  <a:pt x="1422003" y="1566215"/>
                </a:lnTo>
                <a:lnTo>
                  <a:pt x="1432718" y="1572572"/>
                </a:lnTo>
                <a:lnTo>
                  <a:pt x="1442640" y="1578532"/>
                </a:lnTo>
                <a:lnTo>
                  <a:pt x="1452562" y="1585286"/>
                </a:lnTo>
                <a:lnTo>
                  <a:pt x="1461690" y="1591643"/>
                </a:lnTo>
                <a:lnTo>
                  <a:pt x="1470025" y="1598794"/>
                </a:lnTo>
                <a:lnTo>
                  <a:pt x="1478359" y="1605548"/>
                </a:lnTo>
                <a:lnTo>
                  <a:pt x="1486296" y="1613097"/>
                </a:lnTo>
                <a:lnTo>
                  <a:pt x="1493440" y="1620646"/>
                </a:lnTo>
                <a:lnTo>
                  <a:pt x="1500584" y="1628195"/>
                </a:lnTo>
                <a:lnTo>
                  <a:pt x="1506934" y="1635743"/>
                </a:lnTo>
                <a:lnTo>
                  <a:pt x="1512490" y="1643690"/>
                </a:lnTo>
                <a:lnTo>
                  <a:pt x="1517649" y="1651636"/>
                </a:lnTo>
                <a:lnTo>
                  <a:pt x="1522809" y="1660376"/>
                </a:lnTo>
                <a:lnTo>
                  <a:pt x="1527571" y="1668720"/>
                </a:lnTo>
                <a:lnTo>
                  <a:pt x="1531540" y="1677460"/>
                </a:lnTo>
                <a:lnTo>
                  <a:pt x="1535509" y="1686201"/>
                </a:lnTo>
                <a:lnTo>
                  <a:pt x="1538684" y="1695737"/>
                </a:lnTo>
                <a:lnTo>
                  <a:pt x="1541859" y="1704875"/>
                </a:lnTo>
                <a:lnTo>
                  <a:pt x="1544240" y="1714807"/>
                </a:lnTo>
                <a:lnTo>
                  <a:pt x="1546225" y="1724740"/>
                </a:lnTo>
                <a:lnTo>
                  <a:pt x="1548209" y="1735070"/>
                </a:lnTo>
                <a:lnTo>
                  <a:pt x="1549399" y="1745400"/>
                </a:lnTo>
                <a:lnTo>
                  <a:pt x="1550193" y="1756127"/>
                </a:lnTo>
                <a:lnTo>
                  <a:pt x="1550590" y="1766854"/>
                </a:lnTo>
                <a:lnTo>
                  <a:pt x="1550987" y="1778376"/>
                </a:lnTo>
                <a:lnTo>
                  <a:pt x="1550590" y="1789501"/>
                </a:lnTo>
                <a:lnTo>
                  <a:pt x="1549796" y="1800625"/>
                </a:lnTo>
                <a:lnTo>
                  <a:pt x="1549003" y="1811750"/>
                </a:lnTo>
                <a:lnTo>
                  <a:pt x="1547415" y="1822080"/>
                </a:lnTo>
                <a:lnTo>
                  <a:pt x="1545034" y="1833204"/>
                </a:lnTo>
                <a:lnTo>
                  <a:pt x="1542256" y="1843931"/>
                </a:lnTo>
                <a:lnTo>
                  <a:pt x="1539081" y="1853864"/>
                </a:lnTo>
                <a:lnTo>
                  <a:pt x="1535906" y="1864194"/>
                </a:lnTo>
                <a:lnTo>
                  <a:pt x="1531540" y="1874127"/>
                </a:lnTo>
                <a:lnTo>
                  <a:pt x="1527571" y="1884059"/>
                </a:lnTo>
                <a:lnTo>
                  <a:pt x="1522412" y="1893594"/>
                </a:lnTo>
                <a:lnTo>
                  <a:pt x="1516856" y="1902733"/>
                </a:lnTo>
                <a:lnTo>
                  <a:pt x="1511299" y="1912268"/>
                </a:lnTo>
                <a:lnTo>
                  <a:pt x="1504949" y="1921009"/>
                </a:lnTo>
                <a:lnTo>
                  <a:pt x="1498203" y="1929352"/>
                </a:lnTo>
                <a:lnTo>
                  <a:pt x="1491059" y="1937695"/>
                </a:lnTo>
                <a:lnTo>
                  <a:pt x="1483518" y="1946039"/>
                </a:lnTo>
                <a:lnTo>
                  <a:pt x="1475581" y="1953985"/>
                </a:lnTo>
                <a:lnTo>
                  <a:pt x="1467246" y="1961534"/>
                </a:lnTo>
                <a:lnTo>
                  <a:pt x="1458118" y="1968685"/>
                </a:lnTo>
                <a:lnTo>
                  <a:pt x="1448990" y="1975439"/>
                </a:lnTo>
                <a:lnTo>
                  <a:pt x="1439465" y="1982194"/>
                </a:lnTo>
                <a:lnTo>
                  <a:pt x="1429146" y="1988550"/>
                </a:lnTo>
                <a:lnTo>
                  <a:pt x="1418431" y="1994510"/>
                </a:lnTo>
                <a:lnTo>
                  <a:pt x="1407318" y="2000072"/>
                </a:lnTo>
                <a:lnTo>
                  <a:pt x="1395809" y="2004840"/>
                </a:lnTo>
                <a:lnTo>
                  <a:pt x="1383903" y="2009608"/>
                </a:lnTo>
                <a:lnTo>
                  <a:pt x="1371996" y="2014375"/>
                </a:lnTo>
                <a:lnTo>
                  <a:pt x="1359296" y="2017951"/>
                </a:lnTo>
                <a:lnTo>
                  <a:pt x="1346199" y="2021924"/>
                </a:lnTo>
                <a:lnTo>
                  <a:pt x="1332706" y="2024705"/>
                </a:lnTo>
                <a:lnTo>
                  <a:pt x="1319212" y="2027884"/>
                </a:lnTo>
                <a:lnTo>
                  <a:pt x="1319212" y="2165351"/>
                </a:lnTo>
                <a:lnTo>
                  <a:pt x="1191418" y="2165351"/>
                </a:lnTo>
                <a:lnTo>
                  <a:pt x="1191418" y="2037022"/>
                </a:lnTo>
                <a:lnTo>
                  <a:pt x="1175146" y="2036227"/>
                </a:lnTo>
                <a:lnTo>
                  <a:pt x="1158875" y="2034638"/>
                </a:lnTo>
                <a:lnTo>
                  <a:pt x="1142603" y="2032651"/>
                </a:lnTo>
                <a:lnTo>
                  <a:pt x="1127125" y="2030665"/>
                </a:lnTo>
                <a:lnTo>
                  <a:pt x="1111249" y="2027884"/>
                </a:lnTo>
                <a:lnTo>
                  <a:pt x="1096168" y="2024705"/>
                </a:lnTo>
                <a:lnTo>
                  <a:pt x="1081087" y="2021527"/>
                </a:lnTo>
                <a:lnTo>
                  <a:pt x="1066799" y="2017554"/>
                </a:lnTo>
                <a:lnTo>
                  <a:pt x="1052512" y="2013978"/>
                </a:lnTo>
                <a:lnTo>
                  <a:pt x="1039018" y="2009608"/>
                </a:lnTo>
                <a:lnTo>
                  <a:pt x="1025921" y="2004840"/>
                </a:lnTo>
                <a:lnTo>
                  <a:pt x="1013221" y="2000470"/>
                </a:lnTo>
                <a:lnTo>
                  <a:pt x="1001315" y="1995305"/>
                </a:lnTo>
                <a:lnTo>
                  <a:pt x="989806" y="1990140"/>
                </a:lnTo>
                <a:lnTo>
                  <a:pt x="979884" y="1984577"/>
                </a:lnTo>
                <a:lnTo>
                  <a:pt x="969962" y="1979412"/>
                </a:lnTo>
                <a:lnTo>
                  <a:pt x="1008856" y="1821285"/>
                </a:lnTo>
                <a:lnTo>
                  <a:pt x="1019571" y="1827245"/>
                </a:lnTo>
                <a:lnTo>
                  <a:pt x="1030287" y="1832807"/>
                </a:lnTo>
                <a:lnTo>
                  <a:pt x="1041796" y="1838369"/>
                </a:lnTo>
                <a:lnTo>
                  <a:pt x="1054099" y="1843931"/>
                </a:lnTo>
                <a:lnTo>
                  <a:pt x="1066403" y="1848699"/>
                </a:lnTo>
                <a:lnTo>
                  <a:pt x="1079103" y="1853864"/>
                </a:lnTo>
                <a:lnTo>
                  <a:pt x="1092199" y="1858632"/>
                </a:lnTo>
                <a:lnTo>
                  <a:pt x="1105693" y="1862605"/>
                </a:lnTo>
                <a:lnTo>
                  <a:pt x="1119584" y="1866578"/>
                </a:lnTo>
                <a:lnTo>
                  <a:pt x="1134268" y="1870551"/>
                </a:lnTo>
                <a:lnTo>
                  <a:pt x="1148556" y="1873332"/>
                </a:lnTo>
                <a:lnTo>
                  <a:pt x="1163637" y="1875716"/>
                </a:lnTo>
                <a:lnTo>
                  <a:pt x="1178321" y="1878100"/>
                </a:lnTo>
                <a:lnTo>
                  <a:pt x="1193799" y="1879689"/>
                </a:lnTo>
                <a:lnTo>
                  <a:pt x="1209675" y="1880483"/>
                </a:lnTo>
                <a:lnTo>
                  <a:pt x="1225153" y="1880881"/>
                </a:lnTo>
                <a:lnTo>
                  <a:pt x="1239043" y="1880483"/>
                </a:lnTo>
                <a:lnTo>
                  <a:pt x="1251743" y="1879292"/>
                </a:lnTo>
                <a:lnTo>
                  <a:pt x="1264443" y="1877702"/>
                </a:lnTo>
                <a:lnTo>
                  <a:pt x="1276349" y="1875318"/>
                </a:lnTo>
                <a:lnTo>
                  <a:pt x="1287065" y="1872140"/>
                </a:lnTo>
                <a:lnTo>
                  <a:pt x="1297384" y="1868564"/>
                </a:lnTo>
                <a:lnTo>
                  <a:pt x="1306909" y="1864194"/>
                </a:lnTo>
                <a:lnTo>
                  <a:pt x="1315243" y="1859426"/>
                </a:lnTo>
                <a:lnTo>
                  <a:pt x="1319609" y="1856248"/>
                </a:lnTo>
                <a:lnTo>
                  <a:pt x="1323578" y="1853467"/>
                </a:lnTo>
                <a:lnTo>
                  <a:pt x="1326753" y="1850686"/>
                </a:lnTo>
                <a:lnTo>
                  <a:pt x="1330325" y="1847110"/>
                </a:lnTo>
                <a:lnTo>
                  <a:pt x="1333499" y="1843931"/>
                </a:lnTo>
                <a:lnTo>
                  <a:pt x="1335881" y="1840356"/>
                </a:lnTo>
                <a:lnTo>
                  <a:pt x="1339056" y="1836780"/>
                </a:lnTo>
                <a:lnTo>
                  <a:pt x="1341040" y="1832807"/>
                </a:lnTo>
                <a:lnTo>
                  <a:pt x="1343025" y="1828834"/>
                </a:lnTo>
                <a:lnTo>
                  <a:pt x="1345009" y="1824861"/>
                </a:lnTo>
                <a:lnTo>
                  <a:pt x="1346596" y="1820490"/>
                </a:lnTo>
                <a:lnTo>
                  <a:pt x="1347787" y="1816517"/>
                </a:lnTo>
                <a:lnTo>
                  <a:pt x="1348978" y="1811750"/>
                </a:lnTo>
                <a:lnTo>
                  <a:pt x="1349375" y="1806982"/>
                </a:lnTo>
                <a:lnTo>
                  <a:pt x="1349771" y="1801817"/>
                </a:lnTo>
                <a:lnTo>
                  <a:pt x="1350565" y="1797447"/>
                </a:lnTo>
                <a:lnTo>
                  <a:pt x="1349771" y="1787514"/>
                </a:lnTo>
                <a:lnTo>
                  <a:pt x="1348978" y="1783541"/>
                </a:lnTo>
                <a:lnTo>
                  <a:pt x="1348184" y="1778773"/>
                </a:lnTo>
                <a:lnTo>
                  <a:pt x="1346993" y="1774403"/>
                </a:lnTo>
                <a:lnTo>
                  <a:pt x="1345803" y="1770430"/>
                </a:lnTo>
                <a:lnTo>
                  <a:pt x="1344215" y="1766060"/>
                </a:lnTo>
                <a:lnTo>
                  <a:pt x="1342231" y="1762086"/>
                </a:lnTo>
                <a:lnTo>
                  <a:pt x="1340246" y="1758113"/>
                </a:lnTo>
                <a:lnTo>
                  <a:pt x="1337865" y="1753743"/>
                </a:lnTo>
                <a:lnTo>
                  <a:pt x="1334690" y="1750167"/>
                </a:lnTo>
                <a:lnTo>
                  <a:pt x="1331912" y="1746194"/>
                </a:lnTo>
                <a:lnTo>
                  <a:pt x="1325165" y="1739043"/>
                </a:lnTo>
                <a:lnTo>
                  <a:pt x="1317625" y="1731891"/>
                </a:lnTo>
                <a:lnTo>
                  <a:pt x="1308099" y="1725137"/>
                </a:lnTo>
                <a:lnTo>
                  <a:pt x="1298178" y="1718383"/>
                </a:lnTo>
                <a:lnTo>
                  <a:pt x="1287065" y="1711629"/>
                </a:lnTo>
                <a:lnTo>
                  <a:pt x="1274365" y="1705272"/>
                </a:lnTo>
                <a:lnTo>
                  <a:pt x="1260475" y="1698915"/>
                </a:lnTo>
                <a:lnTo>
                  <a:pt x="1245790" y="1692558"/>
                </a:lnTo>
                <a:lnTo>
                  <a:pt x="1229915" y="1686201"/>
                </a:lnTo>
                <a:lnTo>
                  <a:pt x="1212056" y="1679844"/>
                </a:lnTo>
                <a:lnTo>
                  <a:pt x="1186656" y="1670706"/>
                </a:lnTo>
                <a:lnTo>
                  <a:pt x="1162049" y="1660774"/>
                </a:lnTo>
                <a:lnTo>
                  <a:pt x="1150143" y="1655609"/>
                </a:lnTo>
                <a:lnTo>
                  <a:pt x="1138634" y="1650444"/>
                </a:lnTo>
                <a:lnTo>
                  <a:pt x="1127918" y="1644881"/>
                </a:lnTo>
                <a:lnTo>
                  <a:pt x="1116806" y="1638922"/>
                </a:lnTo>
                <a:lnTo>
                  <a:pt x="1106090" y="1633757"/>
                </a:lnTo>
                <a:lnTo>
                  <a:pt x="1096168" y="1627400"/>
                </a:lnTo>
                <a:lnTo>
                  <a:pt x="1085849" y="1621440"/>
                </a:lnTo>
                <a:lnTo>
                  <a:pt x="1076721" y="1615084"/>
                </a:lnTo>
                <a:lnTo>
                  <a:pt x="1067593" y="1608329"/>
                </a:lnTo>
                <a:lnTo>
                  <a:pt x="1058862" y="1601575"/>
                </a:lnTo>
                <a:lnTo>
                  <a:pt x="1050528" y="1594821"/>
                </a:lnTo>
                <a:lnTo>
                  <a:pt x="1042590" y="1587272"/>
                </a:lnTo>
                <a:lnTo>
                  <a:pt x="1035049" y="1580121"/>
                </a:lnTo>
                <a:lnTo>
                  <a:pt x="1027906" y="1571777"/>
                </a:lnTo>
                <a:lnTo>
                  <a:pt x="1021556" y="1563831"/>
                </a:lnTo>
                <a:lnTo>
                  <a:pt x="1015206" y="1555885"/>
                </a:lnTo>
                <a:lnTo>
                  <a:pt x="1009253" y="1547542"/>
                </a:lnTo>
                <a:lnTo>
                  <a:pt x="1003696" y="1538801"/>
                </a:lnTo>
                <a:lnTo>
                  <a:pt x="999331" y="1529266"/>
                </a:lnTo>
                <a:lnTo>
                  <a:pt x="994568" y="1520128"/>
                </a:lnTo>
                <a:lnTo>
                  <a:pt x="990599" y="1510195"/>
                </a:lnTo>
                <a:lnTo>
                  <a:pt x="987425" y="1500262"/>
                </a:lnTo>
                <a:lnTo>
                  <a:pt x="984249" y="1489932"/>
                </a:lnTo>
                <a:lnTo>
                  <a:pt x="981868" y="1479205"/>
                </a:lnTo>
                <a:lnTo>
                  <a:pt x="980281" y="1468081"/>
                </a:lnTo>
                <a:lnTo>
                  <a:pt x="979090" y="1456559"/>
                </a:lnTo>
                <a:lnTo>
                  <a:pt x="978296" y="1445434"/>
                </a:lnTo>
                <a:lnTo>
                  <a:pt x="977503" y="1433118"/>
                </a:lnTo>
                <a:lnTo>
                  <a:pt x="978296" y="1421993"/>
                </a:lnTo>
                <a:lnTo>
                  <a:pt x="978693" y="1411266"/>
                </a:lnTo>
                <a:lnTo>
                  <a:pt x="979884" y="1400539"/>
                </a:lnTo>
                <a:lnTo>
                  <a:pt x="981471" y="1390209"/>
                </a:lnTo>
                <a:lnTo>
                  <a:pt x="983456" y="1379482"/>
                </a:lnTo>
                <a:lnTo>
                  <a:pt x="986234" y="1369549"/>
                </a:lnTo>
                <a:lnTo>
                  <a:pt x="989012" y="1359219"/>
                </a:lnTo>
                <a:lnTo>
                  <a:pt x="992584" y="1349684"/>
                </a:lnTo>
                <a:lnTo>
                  <a:pt x="996156" y="1339751"/>
                </a:lnTo>
                <a:lnTo>
                  <a:pt x="1000918" y="1330613"/>
                </a:lnTo>
                <a:lnTo>
                  <a:pt x="1005681" y="1321078"/>
                </a:lnTo>
                <a:lnTo>
                  <a:pt x="1010443" y="1312337"/>
                </a:lnTo>
                <a:lnTo>
                  <a:pt x="1015999" y="1303994"/>
                </a:lnTo>
                <a:lnTo>
                  <a:pt x="1022349" y="1295650"/>
                </a:lnTo>
                <a:lnTo>
                  <a:pt x="1028699" y="1286910"/>
                </a:lnTo>
                <a:lnTo>
                  <a:pt x="1035446" y="1278963"/>
                </a:lnTo>
                <a:lnTo>
                  <a:pt x="1042590" y="1271415"/>
                </a:lnTo>
                <a:lnTo>
                  <a:pt x="1050528" y="1264263"/>
                </a:lnTo>
                <a:lnTo>
                  <a:pt x="1058465" y="1257112"/>
                </a:lnTo>
                <a:lnTo>
                  <a:pt x="1067196" y="1250357"/>
                </a:lnTo>
                <a:lnTo>
                  <a:pt x="1075928" y="1243603"/>
                </a:lnTo>
                <a:lnTo>
                  <a:pt x="1085056" y="1237246"/>
                </a:lnTo>
                <a:lnTo>
                  <a:pt x="1094581" y="1231287"/>
                </a:lnTo>
                <a:lnTo>
                  <a:pt x="1104503" y="1225725"/>
                </a:lnTo>
                <a:lnTo>
                  <a:pt x="1115218" y="1220560"/>
                </a:lnTo>
                <a:lnTo>
                  <a:pt x="1125537" y="1215792"/>
                </a:lnTo>
                <a:lnTo>
                  <a:pt x="1137046" y="1211024"/>
                </a:lnTo>
                <a:lnTo>
                  <a:pt x="1148556" y="1207051"/>
                </a:lnTo>
                <a:lnTo>
                  <a:pt x="1160065" y="1202681"/>
                </a:lnTo>
                <a:lnTo>
                  <a:pt x="1172368" y="1199502"/>
                </a:lnTo>
                <a:lnTo>
                  <a:pt x="1185068" y="1195927"/>
                </a:lnTo>
                <a:lnTo>
                  <a:pt x="1197768" y="1193146"/>
                </a:lnTo>
                <a:lnTo>
                  <a:pt x="1197768" y="1065213"/>
                </a:lnTo>
                <a:close/>
                <a:moveTo>
                  <a:pt x="1253810" y="950913"/>
                </a:moveTo>
                <a:lnTo>
                  <a:pt x="1260969" y="951705"/>
                </a:lnTo>
                <a:lnTo>
                  <a:pt x="1269321" y="952893"/>
                </a:lnTo>
                <a:lnTo>
                  <a:pt x="1279264" y="954873"/>
                </a:lnTo>
                <a:lnTo>
                  <a:pt x="1291594" y="958042"/>
                </a:lnTo>
                <a:lnTo>
                  <a:pt x="1305117" y="962002"/>
                </a:lnTo>
                <a:lnTo>
                  <a:pt x="1312276" y="964774"/>
                </a:lnTo>
                <a:lnTo>
                  <a:pt x="1319435" y="967546"/>
                </a:lnTo>
                <a:lnTo>
                  <a:pt x="1326992" y="970714"/>
                </a:lnTo>
                <a:lnTo>
                  <a:pt x="1334151" y="974278"/>
                </a:lnTo>
                <a:lnTo>
                  <a:pt x="1341311" y="978238"/>
                </a:lnTo>
                <a:lnTo>
                  <a:pt x="1348470" y="982594"/>
                </a:lnTo>
                <a:lnTo>
                  <a:pt x="1355231" y="987347"/>
                </a:lnTo>
                <a:lnTo>
                  <a:pt x="1361993" y="992891"/>
                </a:lnTo>
                <a:lnTo>
                  <a:pt x="1368356" y="998435"/>
                </a:lnTo>
                <a:lnTo>
                  <a:pt x="1374322" y="1004771"/>
                </a:lnTo>
                <a:lnTo>
                  <a:pt x="1379891" y="1011504"/>
                </a:lnTo>
                <a:lnTo>
                  <a:pt x="1385061" y="1019028"/>
                </a:lnTo>
                <a:lnTo>
                  <a:pt x="1389039" y="1026552"/>
                </a:lnTo>
                <a:lnTo>
                  <a:pt x="1393016" y="1034868"/>
                </a:lnTo>
                <a:lnTo>
                  <a:pt x="1395800" y="1044373"/>
                </a:lnTo>
                <a:lnTo>
                  <a:pt x="1398186" y="1053877"/>
                </a:lnTo>
                <a:lnTo>
                  <a:pt x="1399777" y="1064174"/>
                </a:lnTo>
                <a:lnTo>
                  <a:pt x="1400175" y="1074866"/>
                </a:lnTo>
                <a:lnTo>
                  <a:pt x="1399777" y="1086746"/>
                </a:lnTo>
                <a:lnTo>
                  <a:pt x="1398186" y="1099023"/>
                </a:lnTo>
                <a:lnTo>
                  <a:pt x="1396198" y="1108131"/>
                </a:lnTo>
                <a:lnTo>
                  <a:pt x="1394607" y="1115260"/>
                </a:lnTo>
                <a:lnTo>
                  <a:pt x="1392618" y="1121596"/>
                </a:lnTo>
                <a:lnTo>
                  <a:pt x="1390232" y="1125952"/>
                </a:lnTo>
                <a:lnTo>
                  <a:pt x="1388243" y="1129120"/>
                </a:lnTo>
                <a:lnTo>
                  <a:pt x="1386254" y="1131892"/>
                </a:lnTo>
                <a:lnTo>
                  <a:pt x="1384266" y="1133080"/>
                </a:lnTo>
                <a:lnTo>
                  <a:pt x="1381879" y="1133476"/>
                </a:lnTo>
                <a:lnTo>
                  <a:pt x="1380288" y="1133476"/>
                </a:lnTo>
                <a:lnTo>
                  <a:pt x="1378697" y="1132684"/>
                </a:lnTo>
                <a:lnTo>
                  <a:pt x="1376709" y="1131892"/>
                </a:lnTo>
                <a:lnTo>
                  <a:pt x="1375118" y="1130704"/>
                </a:lnTo>
                <a:lnTo>
                  <a:pt x="1373527" y="1128724"/>
                </a:lnTo>
                <a:lnTo>
                  <a:pt x="1372731" y="1127536"/>
                </a:lnTo>
                <a:lnTo>
                  <a:pt x="1347277" y="1106151"/>
                </a:lnTo>
                <a:lnTo>
                  <a:pt x="1352049" y="1018632"/>
                </a:lnTo>
                <a:lnTo>
                  <a:pt x="1216025" y="1021008"/>
                </a:lnTo>
                <a:lnTo>
                  <a:pt x="1253810" y="950913"/>
                </a:lnTo>
                <a:close/>
                <a:moveTo>
                  <a:pt x="674077" y="546100"/>
                </a:moveTo>
                <a:lnTo>
                  <a:pt x="687963" y="546497"/>
                </a:lnTo>
                <a:lnTo>
                  <a:pt x="701849" y="547291"/>
                </a:lnTo>
                <a:lnTo>
                  <a:pt x="715735" y="548879"/>
                </a:lnTo>
                <a:lnTo>
                  <a:pt x="729622" y="551260"/>
                </a:lnTo>
                <a:lnTo>
                  <a:pt x="743905" y="554039"/>
                </a:lnTo>
                <a:lnTo>
                  <a:pt x="757791" y="557612"/>
                </a:lnTo>
                <a:lnTo>
                  <a:pt x="771280" y="561582"/>
                </a:lnTo>
                <a:lnTo>
                  <a:pt x="785167" y="565949"/>
                </a:lnTo>
                <a:lnTo>
                  <a:pt x="798656" y="571109"/>
                </a:lnTo>
                <a:lnTo>
                  <a:pt x="812145" y="575873"/>
                </a:lnTo>
                <a:lnTo>
                  <a:pt x="825238" y="581431"/>
                </a:lnTo>
                <a:lnTo>
                  <a:pt x="837934" y="587385"/>
                </a:lnTo>
                <a:lnTo>
                  <a:pt x="850630" y="593340"/>
                </a:lnTo>
                <a:lnTo>
                  <a:pt x="862929" y="599692"/>
                </a:lnTo>
                <a:lnTo>
                  <a:pt x="874435" y="606043"/>
                </a:lnTo>
                <a:lnTo>
                  <a:pt x="885941" y="612792"/>
                </a:lnTo>
                <a:lnTo>
                  <a:pt x="896653" y="619144"/>
                </a:lnTo>
                <a:lnTo>
                  <a:pt x="906969" y="625892"/>
                </a:lnTo>
                <a:lnTo>
                  <a:pt x="916887" y="632244"/>
                </a:lnTo>
                <a:lnTo>
                  <a:pt x="926012" y="638596"/>
                </a:lnTo>
                <a:lnTo>
                  <a:pt x="934344" y="644947"/>
                </a:lnTo>
                <a:lnTo>
                  <a:pt x="942279" y="650902"/>
                </a:lnTo>
                <a:lnTo>
                  <a:pt x="949421" y="656856"/>
                </a:lnTo>
                <a:lnTo>
                  <a:pt x="956165" y="662414"/>
                </a:lnTo>
                <a:lnTo>
                  <a:pt x="961720" y="667972"/>
                </a:lnTo>
                <a:lnTo>
                  <a:pt x="966878" y="672736"/>
                </a:lnTo>
                <a:lnTo>
                  <a:pt x="970845" y="677102"/>
                </a:lnTo>
                <a:lnTo>
                  <a:pt x="974019" y="681469"/>
                </a:lnTo>
                <a:lnTo>
                  <a:pt x="976003" y="684645"/>
                </a:lnTo>
                <a:lnTo>
                  <a:pt x="977590" y="688218"/>
                </a:lnTo>
                <a:lnTo>
                  <a:pt x="978383" y="692187"/>
                </a:lnTo>
                <a:lnTo>
                  <a:pt x="978780" y="696554"/>
                </a:lnTo>
                <a:lnTo>
                  <a:pt x="979574" y="707670"/>
                </a:lnTo>
                <a:lnTo>
                  <a:pt x="980367" y="714418"/>
                </a:lnTo>
                <a:lnTo>
                  <a:pt x="981954" y="721961"/>
                </a:lnTo>
                <a:lnTo>
                  <a:pt x="984335" y="730297"/>
                </a:lnTo>
                <a:lnTo>
                  <a:pt x="987112" y="739825"/>
                </a:lnTo>
                <a:lnTo>
                  <a:pt x="991079" y="750146"/>
                </a:lnTo>
                <a:lnTo>
                  <a:pt x="995840" y="761262"/>
                </a:lnTo>
                <a:lnTo>
                  <a:pt x="1002585" y="773568"/>
                </a:lnTo>
                <a:lnTo>
                  <a:pt x="1010520" y="787065"/>
                </a:lnTo>
                <a:lnTo>
                  <a:pt x="1020042" y="801356"/>
                </a:lnTo>
                <a:lnTo>
                  <a:pt x="1031945" y="816838"/>
                </a:lnTo>
                <a:lnTo>
                  <a:pt x="1045434" y="833115"/>
                </a:lnTo>
                <a:lnTo>
                  <a:pt x="1060907" y="851376"/>
                </a:lnTo>
                <a:lnTo>
                  <a:pt x="1075190" y="866461"/>
                </a:lnTo>
                <a:lnTo>
                  <a:pt x="1087886" y="879958"/>
                </a:lnTo>
                <a:lnTo>
                  <a:pt x="1099392" y="891073"/>
                </a:lnTo>
                <a:lnTo>
                  <a:pt x="1109707" y="900204"/>
                </a:lnTo>
                <a:lnTo>
                  <a:pt x="1119626" y="907349"/>
                </a:lnTo>
                <a:lnTo>
                  <a:pt x="1129148" y="913701"/>
                </a:lnTo>
                <a:lnTo>
                  <a:pt x="1133909" y="916480"/>
                </a:lnTo>
                <a:lnTo>
                  <a:pt x="1137877" y="918465"/>
                </a:lnTo>
                <a:lnTo>
                  <a:pt x="1142637" y="920053"/>
                </a:lnTo>
                <a:lnTo>
                  <a:pt x="1147399" y="921641"/>
                </a:lnTo>
                <a:lnTo>
                  <a:pt x="1156524" y="924816"/>
                </a:lnTo>
                <a:lnTo>
                  <a:pt x="1166046" y="926404"/>
                </a:lnTo>
                <a:lnTo>
                  <a:pt x="1177155" y="927595"/>
                </a:lnTo>
                <a:lnTo>
                  <a:pt x="1188660" y="929183"/>
                </a:lnTo>
                <a:lnTo>
                  <a:pt x="1215639" y="930374"/>
                </a:lnTo>
                <a:lnTo>
                  <a:pt x="1231509" y="931565"/>
                </a:lnTo>
                <a:lnTo>
                  <a:pt x="1249363" y="932756"/>
                </a:lnTo>
                <a:lnTo>
                  <a:pt x="1244205" y="939108"/>
                </a:lnTo>
                <a:lnTo>
                  <a:pt x="1238651" y="946253"/>
                </a:lnTo>
                <a:lnTo>
                  <a:pt x="1232699" y="954987"/>
                </a:lnTo>
                <a:lnTo>
                  <a:pt x="1226351" y="964515"/>
                </a:lnTo>
                <a:lnTo>
                  <a:pt x="1213259" y="985554"/>
                </a:lnTo>
                <a:lnTo>
                  <a:pt x="1200166" y="1008182"/>
                </a:lnTo>
                <a:lnTo>
                  <a:pt x="1194215" y="1019297"/>
                </a:lnTo>
                <a:lnTo>
                  <a:pt x="1188660" y="1030016"/>
                </a:lnTo>
                <a:lnTo>
                  <a:pt x="1183503" y="1041131"/>
                </a:lnTo>
                <a:lnTo>
                  <a:pt x="1178742" y="1051056"/>
                </a:lnTo>
                <a:lnTo>
                  <a:pt x="1175171" y="1060186"/>
                </a:lnTo>
                <a:lnTo>
                  <a:pt x="1171997" y="1068126"/>
                </a:lnTo>
                <a:lnTo>
                  <a:pt x="1170410" y="1075271"/>
                </a:lnTo>
                <a:lnTo>
                  <a:pt x="1170013" y="1078447"/>
                </a:lnTo>
                <a:lnTo>
                  <a:pt x="1169616" y="1080829"/>
                </a:lnTo>
                <a:lnTo>
                  <a:pt x="1171997" y="1081623"/>
                </a:lnTo>
                <a:lnTo>
                  <a:pt x="1175171" y="1083608"/>
                </a:lnTo>
                <a:lnTo>
                  <a:pt x="1175964" y="1084799"/>
                </a:lnTo>
                <a:lnTo>
                  <a:pt x="1175964" y="1085593"/>
                </a:lnTo>
                <a:lnTo>
                  <a:pt x="1174774" y="1085990"/>
                </a:lnTo>
                <a:lnTo>
                  <a:pt x="1172394" y="1085990"/>
                </a:lnTo>
                <a:lnTo>
                  <a:pt x="1168426" y="1085593"/>
                </a:lnTo>
                <a:lnTo>
                  <a:pt x="1162078" y="1084005"/>
                </a:lnTo>
                <a:lnTo>
                  <a:pt x="1153747" y="1082020"/>
                </a:lnTo>
                <a:lnTo>
                  <a:pt x="1142241" y="1078844"/>
                </a:lnTo>
                <a:lnTo>
                  <a:pt x="1128355" y="1074477"/>
                </a:lnTo>
                <a:lnTo>
                  <a:pt x="1110897" y="1068920"/>
                </a:lnTo>
                <a:lnTo>
                  <a:pt x="1064875" y="1053041"/>
                </a:lnTo>
                <a:lnTo>
                  <a:pt x="1049005" y="1047086"/>
                </a:lnTo>
                <a:lnTo>
                  <a:pt x="1033531" y="1040337"/>
                </a:lnTo>
                <a:lnTo>
                  <a:pt x="1018455" y="1032795"/>
                </a:lnTo>
                <a:lnTo>
                  <a:pt x="1004569" y="1024855"/>
                </a:lnTo>
                <a:lnTo>
                  <a:pt x="990286" y="1016122"/>
                </a:lnTo>
                <a:lnTo>
                  <a:pt x="977987" y="1007388"/>
                </a:lnTo>
                <a:lnTo>
                  <a:pt x="965291" y="997861"/>
                </a:lnTo>
                <a:lnTo>
                  <a:pt x="953388" y="987936"/>
                </a:lnTo>
                <a:lnTo>
                  <a:pt x="942279" y="978409"/>
                </a:lnTo>
                <a:lnTo>
                  <a:pt x="931964" y="968087"/>
                </a:lnTo>
                <a:lnTo>
                  <a:pt x="921648" y="957766"/>
                </a:lnTo>
                <a:lnTo>
                  <a:pt x="912126" y="947444"/>
                </a:lnTo>
                <a:lnTo>
                  <a:pt x="903398" y="937123"/>
                </a:lnTo>
                <a:lnTo>
                  <a:pt x="894669" y="926801"/>
                </a:lnTo>
                <a:lnTo>
                  <a:pt x="886734" y="916480"/>
                </a:lnTo>
                <a:lnTo>
                  <a:pt x="879593" y="906158"/>
                </a:lnTo>
                <a:lnTo>
                  <a:pt x="872451" y="896631"/>
                </a:lnTo>
                <a:lnTo>
                  <a:pt x="866103" y="886707"/>
                </a:lnTo>
                <a:lnTo>
                  <a:pt x="854598" y="868843"/>
                </a:lnTo>
                <a:lnTo>
                  <a:pt x="845076" y="852169"/>
                </a:lnTo>
                <a:lnTo>
                  <a:pt x="837141" y="837878"/>
                </a:lnTo>
                <a:lnTo>
                  <a:pt x="830793" y="826366"/>
                </a:lnTo>
                <a:lnTo>
                  <a:pt x="825635" y="818029"/>
                </a:lnTo>
                <a:lnTo>
                  <a:pt x="824048" y="815251"/>
                </a:lnTo>
                <a:lnTo>
                  <a:pt x="822461" y="813266"/>
                </a:lnTo>
                <a:lnTo>
                  <a:pt x="820874" y="812472"/>
                </a:lnTo>
                <a:lnTo>
                  <a:pt x="820477" y="812472"/>
                </a:lnTo>
                <a:lnTo>
                  <a:pt x="820080" y="812869"/>
                </a:lnTo>
                <a:lnTo>
                  <a:pt x="812145" y="823190"/>
                </a:lnTo>
                <a:lnTo>
                  <a:pt x="804607" y="834305"/>
                </a:lnTo>
                <a:lnTo>
                  <a:pt x="803020" y="837084"/>
                </a:lnTo>
                <a:lnTo>
                  <a:pt x="778025" y="1207068"/>
                </a:lnTo>
                <a:lnTo>
                  <a:pt x="770884" y="1284081"/>
                </a:lnTo>
                <a:lnTo>
                  <a:pt x="765329" y="1344025"/>
                </a:lnTo>
                <a:lnTo>
                  <a:pt x="760171" y="1398014"/>
                </a:lnTo>
                <a:lnTo>
                  <a:pt x="759378" y="1403175"/>
                </a:lnTo>
                <a:lnTo>
                  <a:pt x="756997" y="1411511"/>
                </a:lnTo>
                <a:lnTo>
                  <a:pt x="753427" y="1419848"/>
                </a:lnTo>
                <a:lnTo>
                  <a:pt x="750253" y="1428184"/>
                </a:lnTo>
                <a:lnTo>
                  <a:pt x="745888" y="1436124"/>
                </a:lnTo>
                <a:lnTo>
                  <a:pt x="741921" y="1444857"/>
                </a:lnTo>
                <a:lnTo>
                  <a:pt x="737160" y="1452797"/>
                </a:lnTo>
                <a:lnTo>
                  <a:pt x="732002" y="1460736"/>
                </a:lnTo>
                <a:lnTo>
                  <a:pt x="727241" y="1468676"/>
                </a:lnTo>
                <a:lnTo>
                  <a:pt x="680821" y="2084388"/>
                </a:lnTo>
                <a:lnTo>
                  <a:pt x="556242" y="2084388"/>
                </a:lnTo>
                <a:lnTo>
                  <a:pt x="494349" y="1594915"/>
                </a:lnTo>
                <a:lnTo>
                  <a:pt x="486414" y="1595709"/>
                </a:lnTo>
                <a:lnTo>
                  <a:pt x="482447" y="1595709"/>
                </a:lnTo>
                <a:lnTo>
                  <a:pt x="478479" y="1596106"/>
                </a:lnTo>
                <a:lnTo>
                  <a:pt x="473322" y="1595709"/>
                </a:lnTo>
                <a:lnTo>
                  <a:pt x="467767" y="1595312"/>
                </a:lnTo>
                <a:lnTo>
                  <a:pt x="409842" y="2082403"/>
                </a:lnTo>
                <a:lnTo>
                  <a:pt x="280502" y="2084388"/>
                </a:lnTo>
                <a:lnTo>
                  <a:pt x="233685" y="1460340"/>
                </a:lnTo>
                <a:lnTo>
                  <a:pt x="224560" y="1446445"/>
                </a:lnTo>
                <a:lnTo>
                  <a:pt x="220593" y="1439697"/>
                </a:lnTo>
                <a:lnTo>
                  <a:pt x="216228" y="1432551"/>
                </a:lnTo>
                <a:lnTo>
                  <a:pt x="212658" y="1425405"/>
                </a:lnTo>
                <a:lnTo>
                  <a:pt x="209087" y="1418260"/>
                </a:lnTo>
                <a:lnTo>
                  <a:pt x="206310" y="1411114"/>
                </a:lnTo>
                <a:lnTo>
                  <a:pt x="203532" y="1403969"/>
                </a:lnTo>
                <a:lnTo>
                  <a:pt x="202739" y="1398014"/>
                </a:lnTo>
                <a:lnTo>
                  <a:pt x="200755" y="1374989"/>
                </a:lnTo>
                <a:lnTo>
                  <a:pt x="194804" y="1313855"/>
                </a:lnTo>
                <a:lnTo>
                  <a:pt x="186869" y="1222550"/>
                </a:lnTo>
                <a:lnTo>
                  <a:pt x="176950" y="1108220"/>
                </a:lnTo>
                <a:lnTo>
                  <a:pt x="158303" y="827557"/>
                </a:lnTo>
                <a:lnTo>
                  <a:pt x="154335" y="824381"/>
                </a:lnTo>
                <a:lnTo>
                  <a:pt x="150765" y="820808"/>
                </a:lnTo>
                <a:lnTo>
                  <a:pt x="142830" y="812869"/>
                </a:lnTo>
                <a:lnTo>
                  <a:pt x="142433" y="812472"/>
                </a:lnTo>
                <a:lnTo>
                  <a:pt x="142036" y="813266"/>
                </a:lnTo>
                <a:lnTo>
                  <a:pt x="141243" y="816441"/>
                </a:lnTo>
                <a:lnTo>
                  <a:pt x="140449" y="822396"/>
                </a:lnTo>
                <a:lnTo>
                  <a:pt x="140052" y="830733"/>
                </a:lnTo>
                <a:lnTo>
                  <a:pt x="139656" y="854551"/>
                </a:lnTo>
                <a:lnTo>
                  <a:pt x="140052" y="885516"/>
                </a:lnTo>
                <a:lnTo>
                  <a:pt x="140846" y="923625"/>
                </a:lnTo>
                <a:lnTo>
                  <a:pt x="142036" y="966896"/>
                </a:lnTo>
                <a:lnTo>
                  <a:pt x="145607" y="1062965"/>
                </a:lnTo>
                <a:lnTo>
                  <a:pt x="149971" y="1163003"/>
                </a:lnTo>
                <a:lnTo>
                  <a:pt x="154732" y="1256690"/>
                </a:lnTo>
                <a:lnTo>
                  <a:pt x="159493" y="1332116"/>
                </a:lnTo>
                <a:lnTo>
                  <a:pt x="161477" y="1359904"/>
                </a:lnTo>
                <a:lnTo>
                  <a:pt x="162667" y="1379356"/>
                </a:lnTo>
                <a:lnTo>
                  <a:pt x="153542" y="1379753"/>
                </a:lnTo>
                <a:lnTo>
                  <a:pt x="141243" y="1379753"/>
                </a:lnTo>
                <a:lnTo>
                  <a:pt x="127356" y="1379356"/>
                </a:lnTo>
                <a:lnTo>
                  <a:pt x="119818" y="1378959"/>
                </a:lnTo>
                <a:lnTo>
                  <a:pt x="111883" y="1378165"/>
                </a:lnTo>
                <a:lnTo>
                  <a:pt x="103948" y="1377371"/>
                </a:lnTo>
                <a:lnTo>
                  <a:pt x="95220" y="1376180"/>
                </a:lnTo>
                <a:lnTo>
                  <a:pt x="86888" y="1373798"/>
                </a:lnTo>
                <a:lnTo>
                  <a:pt x="78160" y="1371814"/>
                </a:lnTo>
                <a:lnTo>
                  <a:pt x="69431" y="1368638"/>
                </a:lnTo>
                <a:lnTo>
                  <a:pt x="61099" y="1365462"/>
                </a:lnTo>
                <a:lnTo>
                  <a:pt x="52371" y="1361095"/>
                </a:lnTo>
                <a:lnTo>
                  <a:pt x="44436" y="1356728"/>
                </a:lnTo>
                <a:lnTo>
                  <a:pt x="42055" y="1345216"/>
                </a:lnTo>
                <a:lnTo>
                  <a:pt x="40072" y="1331719"/>
                </a:lnTo>
                <a:lnTo>
                  <a:pt x="35707" y="1299564"/>
                </a:lnTo>
                <a:lnTo>
                  <a:pt x="31343" y="1261057"/>
                </a:lnTo>
                <a:lnTo>
                  <a:pt x="26979" y="1216992"/>
                </a:lnTo>
                <a:lnTo>
                  <a:pt x="23011" y="1169355"/>
                </a:lnTo>
                <a:lnTo>
                  <a:pt x="19044" y="1119336"/>
                </a:lnTo>
                <a:lnTo>
                  <a:pt x="15076" y="1066935"/>
                </a:lnTo>
                <a:lnTo>
                  <a:pt x="11506" y="1014534"/>
                </a:lnTo>
                <a:lnTo>
                  <a:pt x="8332" y="962927"/>
                </a:lnTo>
                <a:lnTo>
                  <a:pt x="5554" y="912907"/>
                </a:lnTo>
                <a:lnTo>
                  <a:pt x="3571" y="866064"/>
                </a:lnTo>
                <a:lnTo>
                  <a:pt x="1587" y="823587"/>
                </a:lnTo>
                <a:lnTo>
                  <a:pt x="397" y="787065"/>
                </a:lnTo>
                <a:lnTo>
                  <a:pt x="0" y="756101"/>
                </a:lnTo>
                <a:lnTo>
                  <a:pt x="397" y="733870"/>
                </a:lnTo>
                <a:lnTo>
                  <a:pt x="1190" y="725931"/>
                </a:lnTo>
                <a:lnTo>
                  <a:pt x="1587" y="719976"/>
                </a:lnTo>
                <a:lnTo>
                  <a:pt x="2380" y="715212"/>
                </a:lnTo>
                <a:lnTo>
                  <a:pt x="3174" y="710448"/>
                </a:lnTo>
                <a:lnTo>
                  <a:pt x="3967" y="706479"/>
                </a:lnTo>
                <a:lnTo>
                  <a:pt x="4761" y="701715"/>
                </a:lnTo>
                <a:lnTo>
                  <a:pt x="7538" y="692981"/>
                </a:lnTo>
                <a:lnTo>
                  <a:pt x="11506" y="684248"/>
                </a:lnTo>
                <a:lnTo>
                  <a:pt x="16267" y="676308"/>
                </a:lnTo>
                <a:lnTo>
                  <a:pt x="21821" y="668369"/>
                </a:lnTo>
                <a:lnTo>
                  <a:pt x="28169" y="660826"/>
                </a:lnTo>
                <a:lnTo>
                  <a:pt x="34914" y="653681"/>
                </a:lnTo>
                <a:lnTo>
                  <a:pt x="43246" y="646535"/>
                </a:lnTo>
                <a:lnTo>
                  <a:pt x="51577" y="639786"/>
                </a:lnTo>
                <a:lnTo>
                  <a:pt x="60703" y="633038"/>
                </a:lnTo>
                <a:lnTo>
                  <a:pt x="70621" y="626686"/>
                </a:lnTo>
                <a:lnTo>
                  <a:pt x="80540" y="620732"/>
                </a:lnTo>
                <a:lnTo>
                  <a:pt x="91649" y="614777"/>
                </a:lnTo>
                <a:lnTo>
                  <a:pt x="102758" y="609219"/>
                </a:lnTo>
                <a:lnTo>
                  <a:pt x="114661" y="604058"/>
                </a:lnTo>
                <a:lnTo>
                  <a:pt x="126960" y="598898"/>
                </a:lnTo>
                <a:lnTo>
                  <a:pt x="139656" y="594134"/>
                </a:lnTo>
                <a:lnTo>
                  <a:pt x="152352" y="589370"/>
                </a:lnTo>
                <a:lnTo>
                  <a:pt x="165841" y="585004"/>
                </a:lnTo>
                <a:lnTo>
                  <a:pt x="179331" y="580637"/>
                </a:lnTo>
                <a:lnTo>
                  <a:pt x="192820" y="577064"/>
                </a:lnTo>
                <a:lnTo>
                  <a:pt x="220593" y="569124"/>
                </a:lnTo>
                <a:lnTo>
                  <a:pt x="248762" y="562773"/>
                </a:lnTo>
                <a:lnTo>
                  <a:pt x="276931" y="557612"/>
                </a:lnTo>
                <a:lnTo>
                  <a:pt x="305100" y="552451"/>
                </a:lnTo>
                <a:lnTo>
                  <a:pt x="332873" y="548085"/>
                </a:lnTo>
                <a:lnTo>
                  <a:pt x="336047" y="547688"/>
                </a:lnTo>
                <a:lnTo>
                  <a:pt x="339221" y="547688"/>
                </a:lnTo>
                <a:lnTo>
                  <a:pt x="345569" y="548085"/>
                </a:lnTo>
                <a:lnTo>
                  <a:pt x="436027" y="880752"/>
                </a:lnTo>
                <a:lnTo>
                  <a:pt x="438011" y="867652"/>
                </a:lnTo>
                <a:lnTo>
                  <a:pt x="468561" y="639389"/>
                </a:lnTo>
                <a:lnTo>
                  <a:pt x="459832" y="616762"/>
                </a:lnTo>
                <a:lnTo>
                  <a:pt x="477686" y="586988"/>
                </a:lnTo>
                <a:lnTo>
                  <a:pt x="516964" y="586988"/>
                </a:lnTo>
                <a:lnTo>
                  <a:pt x="533231" y="616762"/>
                </a:lnTo>
                <a:lnTo>
                  <a:pt x="525693" y="643359"/>
                </a:lnTo>
                <a:lnTo>
                  <a:pt x="553465" y="884722"/>
                </a:lnTo>
                <a:lnTo>
                  <a:pt x="627260" y="558803"/>
                </a:lnTo>
                <a:lnTo>
                  <a:pt x="635592" y="554833"/>
                </a:lnTo>
                <a:lnTo>
                  <a:pt x="641940" y="551657"/>
                </a:lnTo>
                <a:lnTo>
                  <a:pt x="645908" y="549276"/>
                </a:lnTo>
                <a:lnTo>
                  <a:pt x="646701" y="548482"/>
                </a:lnTo>
                <a:lnTo>
                  <a:pt x="646701" y="548085"/>
                </a:lnTo>
                <a:lnTo>
                  <a:pt x="660191" y="546894"/>
                </a:lnTo>
                <a:lnTo>
                  <a:pt x="674077" y="546100"/>
                </a:lnTo>
                <a:close/>
                <a:moveTo>
                  <a:pt x="496878" y="0"/>
                </a:moveTo>
                <a:lnTo>
                  <a:pt x="512724" y="0"/>
                </a:lnTo>
                <a:lnTo>
                  <a:pt x="528174" y="395"/>
                </a:lnTo>
                <a:lnTo>
                  <a:pt x="542832" y="1978"/>
                </a:lnTo>
                <a:lnTo>
                  <a:pt x="557093" y="4353"/>
                </a:lnTo>
                <a:lnTo>
                  <a:pt x="570563" y="6727"/>
                </a:lnTo>
                <a:lnTo>
                  <a:pt x="583636" y="10289"/>
                </a:lnTo>
                <a:lnTo>
                  <a:pt x="596313" y="13851"/>
                </a:lnTo>
                <a:lnTo>
                  <a:pt x="608197" y="18204"/>
                </a:lnTo>
                <a:lnTo>
                  <a:pt x="619686" y="22953"/>
                </a:lnTo>
                <a:lnTo>
                  <a:pt x="629986" y="27306"/>
                </a:lnTo>
                <a:lnTo>
                  <a:pt x="639890" y="32450"/>
                </a:lnTo>
                <a:lnTo>
                  <a:pt x="649001" y="37595"/>
                </a:lnTo>
                <a:lnTo>
                  <a:pt x="657321" y="42344"/>
                </a:lnTo>
                <a:lnTo>
                  <a:pt x="665244" y="47488"/>
                </a:lnTo>
                <a:lnTo>
                  <a:pt x="672771" y="52237"/>
                </a:lnTo>
                <a:lnTo>
                  <a:pt x="678713" y="56986"/>
                </a:lnTo>
                <a:lnTo>
                  <a:pt x="689805" y="65692"/>
                </a:lnTo>
                <a:lnTo>
                  <a:pt x="697332" y="72420"/>
                </a:lnTo>
                <a:lnTo>
                  <a:pt x="703671" y="78752"/>
                </a:lnTo>
                <a:lnTo>
                  <a:pt x="701690" y="83105"/>
                </a:lnTo>
                <a:lnTo>
                  <a:pt x="698521" y="88249"/>
                </a:lnTo>
                <a:lnTo>
                  <a:pt x="694955" y="94581"/>
                </a:lnTo>
                <a:lnTo>
                  <a:pt x="689805" y="102100"/>
                </a:lnTo>
                <a:lnTo>
                  <a:pt x="683863" y="110015"/>
                </a:lnTo>
                <a:lnTo>
                  <a:pt x="680298" y="114368"/>
                </a:lnTo>
                <a:lnTo>
                  <a:pt x="676336" y="118721"/>
                </a:lnTo>
                <a:lnTo>
                  <a:pt x="671978" y="122283"/>
                </a:lnTo>
                <a:lnTo>
                  <a:pt x="668017" y="126636"/>
                </a:lnTo>
                <a:lnTo>
                  <a:pt x="662867" y="130197"/>
                </a:lnTo>
                <a:lnTo>
                  <a:pt x="657717" y="133759"/>
                </a:lnTo>
                <a:lnTo>
                  <a:pt x="652567" y="136925"/>
                </a:lnTo>
                <a:lnTo>
                  <a:pt x="646624" y="140091"/>
                </a:lnTo>
                <a:lnTo>
                  <a:pt x="640286" y="142465"/>
                </a:lnTo>
                <a:lnTo>
                  <a:pt x="633947" y="144840"/>
                </a:lnTo>
                <a:lnTo>
                  <a:pt x="627213" y="146423"/>
                </a:lnTo>
                <a:lnTo>
                  <a:pt x="619686" y="147610"/>
                </a:lnTo>
                <a:lnTo>
                  <a:pt x="612159" y="148006"/>
                </a:lnTo>
                <a:lnTo>
                  <a:pt x="604236" y="148006"/>
                </a:lnTo>
                <a:lnTo>
                  <a:pt x="595916" y="147214"/>
                </a:lnTo>
                <a:lnTo>
                  <a:pt x="587201" y="146027"/>
                </a:lnTo>
                <a:lnTo>
                  <a:pt x="578486" y="143257"/>
                </a:lnTo>
                <a:lnTo>
                  <a:pt x="568978" y="140487"/>
                </a:lnTo>
                <a:lnTo>
                  <a:pt x="559074" y="136529"/>
                </a:lnTo>
                <a:lnTo>
                  <a:pt x="548774" y="131780"/>
                </a:lnTo>
                <a:lnTo>
                  <a:pt x="537285" y="126240"/>
                </a:lnTo>
                <a:lnTo>
                  <a:pt x="525401" y="121096"/>
                </a:lnTo>
                <a:lnTo>
                  <a:pt x="549566" y="132968"/>
                </a:lnTo>
                <a:lnTo>
                  <a:pt x="573732" y="144840"/>
                </a:lnTo>
                <a:lnTo>
                  <a:pt x="585616" y="149589"/>
                </a:lnTo>
                <a:lnTo>
                  <a:pt x="596313" y="154733"/>
                </a:lnTo>
                <a:lnTo>
                  <a:pt x="607801" y="159482"/>
                </a:lnTo>
                <a:lnTo>
                  <a:pt x="618497" y="163044"/>
                </a:lnTo>
                <a:lnTo>
                  <a:pt x="628401" y="166605"/>
                </a:lnTo>
                <a:lnTo>
                  <a:pt x="637909" y="168584"/>
                </a:lnTo>
                <a:lnTo>
                  <a:pt x="647417" y="170167"/>
                </a:lnTo>
                <a:lnTo>
                  <a:pt x="656132" y="170563"/>
                </a:lnTo>
                <a:lnTo>
                  <a:pt x="660490" y="170563"/>
                </a:lnTo>
                <a:lnTo>
                  <a:pt x="664451" y="170167"/>
                </a:lnTo>
                <a:lnTo>
                  <a:pt x="668413" y="169771"/>
                </a:lnTo>
                <a:lnTo>
                  <a:pt x="671978" y="168584"/>
                </a:lnTo>
                <a:lnTo>
                  <a:pt x="675940" y="167397"/>
                </a:lnTo>
                <a:lnTo>
                  <a:pt x="679505" y="165814"/>
                </a:lnTo>
                <a:lnTo>
                  <a:pt x="682674" y="163835"/>
                </a:lnTo>
                <a:lnTo>
                  <a:pt x="685448" y="161461"/>
                </a:lnTo>
                <a:lnTo>
                  <a:pt x="687032" y="169771"/>
                </a:lnTo>
                <a:lnTo>
                  <a:pt x="687428" y="177686"/>
                </a:lnTo>
                <a:lnTo>
                  <a:pt x="688221" y="193516"/>
                </a:lnTo>
                <a:lnTo>
                  <a:pt x="687824" y="207762"/>
                </a:lnTo>
                <a:lnTo>
                  <a:pt x="687428" y="221613"/>
                </a:lnTo>
                <a:lnTo>
                  <a:pt x="688617" y="220426"/>
                </a:lnTo>
                <a:lnTo>
                  <a:pt x="689805" y="219239"/>
                </a:lnTo>
                <a:lnTo>
                  <a:pt x="690994" y="218051"/>
                </a:lnTo>
                <a:lnTo>
                  <a:pt x="692182" y="218051"/>
                </a:lnTo>
                <a:lnTo>
                  <a:pt x="694163" y="218051"/>
                </a:lnTo>
                <a:lnTo>
                  <a:pt x="695748" y="219634"/>
                </a:lnTo>
                <a:lnTo>
                  <a:pt x="697332" y="221217"/>
                </a:lnTo>
                <a:lnTo>
                  <a:pt x="698917" y="223592"/>
                </a:lnTo>
                <a:lnTo>
                  <a:pt x="700501" y="226758"/>
                </a:lnTo>
                <a:lnTo>
                  <a:pt x="702086" y="229923"/>
                </a:lnTo>
                <a:lnTo>
                  <a:pt x="704463" y="239025"/>
                </a:lnTo>
                <a:lnTo>
                  <a:pt x="706840" y="249315"/>
                </a:lnTo>
                <a:lnTo>
                  <a:pt x="708425" y="261187"/>
                </a:lnTo>
                <a:lnTo>
                  <a:pt x="709217" y="274642"/>
                </a:lnTo>
                <a:lnTo>
                  <a:pt x="709613" y="288888"/>
                </a:lnTo>
                <a:lnTo>
                  <a:pt x="709217" y="302739"/>
                </a:lnTo>
                <a:lnTo>
                  <a:pt x="708425" y="316194"/>
                </a:lnTo>
                <a:lnTo>
                  <a:pt x="706840" y="328066"/>
                </a:lnTo>
                <a:lnTo>
                  <a:pt x="704463" y="338356"/>
                </a:lnTo>
                <a:lnTo>
                  <a:pt x="702086" y="347458"/>
                </a:lnTo>
                <a:lnTo>
                  <a:pt x="700501" y="350623"/>
                </a:lnTo>
                <a:lnTo>
                  <a:pt x="698917" y="353789"/>
                </a:lnTo>
                <a:lnTo>
                  <a:pt x="697332" y="356164"/>
                </a:lnTo>
                <a:lnTo>
                  <a:pt x="695748" y="357747"/>
                </a:lnTo>
                <a:lnTo>
                  <a:pt x="694163" y="358934"/>
                </a:lnTo>
                <a:lnTo>
                  <a:pt x="692182" y="359330"/>
                </a:lnTo>
                <a:lnTo>
                  <a:pt x="690201" y="358934"/>
                </a:lnTo>
                <a:lnTo>
                  <a:pt x="688617" y="357747"/>
                </a:lnTo>
                <a:lnTo>
                  <a:pt x="687032" y="355768"/>
                </a:lnTo>
                <a:lnTo>
                  <a:pt x="685051" y="352998"/>
                </a:lnTo>
                <a:lnTo>
                  <a:pt x="683863" y="349832"/>
                </a:lnTo>
                <a:lnTo>
                  <a:pt x="682278" y="345875"/>
                </a:lnTo>
                <a:lnTo>
                  <a:pt x="679901" y="336773"/>
                </a:lnTo>
                <a:lnTo>
                  <a:pt x="677921" y="349436"/>
                </a:lnTo>
                <a:lnTo>
                  <a:pt x="675940" y="361308"/>
                </a:lnTo>
                <a:lnTo>
                  <a:pt x="673563" y="372785"/>
                </a:lnTo>
                <a:lnTo>
                  <a:pt x="670394" y="384261"/>
                </a:lnTo>
                <a:lnTo>
                  <a:pt x="667224" y="395342"/>
                </a:lnTo>
                <a:lnTo>
                  <a:pt x="663263" y="406027"/>
                </a:lnTo>
                <a:lnTo>
                  <a:pt x="659301" y="416712"/>
                </a:lnTo>
                <a:lnTo>
                  <a:pt x="654944" y="426605"/>
                </a:lnTo>
                <a:lnTo>
                  <a:pt x="649794" y="436499"/>
                </a:lnTo>
                <a:lnTo>
                  <a:pt x="644644" y="445601"/>
                </a:lnTo>
                <a:lnTo>
                  <a:pt x="639494" y="455098"/>
                </a:lnTo>
                <a:lnTo>
                  <a:pt x="633551" y="463804"/>
                </a:lnTo>
                <a:lnTo>
                  <a:pt x="627609" y="471719"/>
                </a:lnTo>
                <a:lnTo>
                  <a:pt x="621270" y="479634"/>
                </a:lnTo>
                <a:lnTo>
                  <a:pt x="614932" y="487153"/>
                </a:lnTo>
                <a:lnTo>
                  <a:pt x="608593" y="494276"/>
                </a:lnTo>
                <a:lnTo>
                  <a:pt x="601859" y="501400"/>
                </a:lnTo>
                <a:lnTo>
                  <a:pt x="594728" y="507731"/>
                </a:lnTo>
                <a:lnTo>
                  <a:pt x="587597" y="513667"/>
                </a:lnTo>
                <a:lnTo>
                  <a:pt x="580863" y="519208"/>
                </a:lnTo>
                <a:lnTo>
                  <a:pt x="573336" y="524748"/>
                </a:lnTo>
                <a:lnTo>
                  <a:pt x="566205" y="529497"/>
                </a:lnTo>
                <a:lnTo>
                  <a:pt x="559074" y="533454"/>
                </a:lnTo>
                <a:lnTo>
                  <a:pt x="551547" y="537807"/>
                </a:lnTo>
                <a:lnTo>
                  <a:pt x="544416" y="540973"/>
                </a:lnTo>
                <a:lnTo>
                  <a:pt x="536493" y="544139"/>
                </a:lnTo>
                <a:lnTo>
                  <a:pt x="529362" y="546514"/>
                </a:lnTo>
                <a:lnTo>
                  <a:pt x="522232" y="548492"/>
                </a:lnTo>
                <a:lnTo>
                  <a:pt x="515101" y="550471"/>
                </a:lnTo>
                <a:lnTo>
                  <a:pt x="507970" y="551658"/>
                </a:lnTo>
                <a:lnTo>
                  <a:pt x="500839" y="552450"/>
                </a:lnTo>
                <a:lnTo>
                  <a:pt x="494105" y="552450"/>
                </a:lnTo>
                <a:lnTo>
                  <a:pt x="488558" y="552450"/>
                </a:lnTo>
                <a:lnTo>
                  <a:pt x="482616" y="551658"/>
                </a:lnTo>
                <a:lnTo>
                  <a:pt x="477070" y="550471"/>
                </a:lnTo>
                <a:lnTo>
                  <a:pt x="470731" y="548492"/>
                </a:lnTo>
                <a:lnTo>
                  <a:pt x="464393" y="546514"/>
                </a:lnTo>
                <a:lnTo>
                  <a:pt x="457658" y="543744"/>
                </a:lnTo>
                <a:lnTo>
                  <a:pt x="450924" y="540578"/>
                </a:lnTo>
                <a:lnTo>
                  <a:pt x="444189" y="537016"/>
                </a:lnTo>
                <a:lnTo>
                  <a:pt x="437454" y="533059"/>
                </a:lnTo>
                <a:lnTo>
                  <a:pt x="430324" y="528310"/>
                </a:lnTo>
                <a:lnTo>
                  <a:pt x="423193" y="523561"/>
                </a:lnTo>
                <a:lnTo>
                  <a:pt x="416458" y="518416"/>
                </a:lnTo>
                <a:lnTo>
                  <a:pt x="409327" y="512480"/>
                </a:lnTo>
                <a:lnTo>
                  <a:pt x="402197" y="506544"/>
                </a:lnTo>
                <a:lnTo>
                  <a:pt x="394670" y="500212"/>
                </a:lnTo>
                <a:lnTo>
                  <a:pt x="387935" y="493485"/>
                </a:lnTo>
                <a:lnTo>
                  <a:pt x="381200" y="486362"/>
                </a:lnTo>
                <a:lnTo>
                  <a:pt x="374070" y="478843"/>
                </a:lnTo>
                <a:lnTo>
                  <a:pt x="367731" y="471324"/>
                </a:lnTo>
                <a:lnTo>
                  <a:pt x="360996" y="463013"/>
                </a:lnTo>
                <a:lnTo>
                  <a:pt x="355054" y="454307"/>
                </a:lnTo>
                <a:lnTo>
                  <a:pt x="348716" y="445996"/>
                </a:lnTo>
                <a:lnTo>
                  <a:pt x="342773" y="436894"/>
                </a:lnTo>
                <a:lnTo>
                  <a:pt x="337227" y="427397"/>
                </a:lnTo>
                <a:lnTo>
                  <a:pt x="331681" y="418295"/>
                </a:lnTo>
                <a:lnTo>
                  <a:pt x="326135" y="408401"/>
                </a:lnTo>
                <a:lnTo>
                  <a:pt x="321777" y="398112"/>
                </a:lnTo>
                <a:lnTo>
                  <a:pt x="317023" y="388219"/>
                </a:lnTo>
                <a:lnTo>
                  <a:pt x="312666" y="377534"/>
                </a:lnTo>
                <a:lnTo>
                  <a:pt x="308704" y="367244"/>
                </a:lnTo>
                <a:lnTo>
                  <a:pt x="305139" y="356164"/>
                </a:lnTo>
                <a:lnTo>
                  <a:pt x="302365" y="344687"/>
                </a:lnTo>
                <a:lnTo>
                  <a:pt x="299592" y="352206"/>
                </a:lnTo>
                <a:lnTo>
                  <a:pt x="298404" y="355372"/>
                </a:lnTo>
                <a:lnTo>
                  <a:pt x="296819" y="357747"/>
                </a:lnTo>
                <a:lnTo>
                  <a:pt x="295631" y="359725"/>
                </a:lnTo>
                <a:lnTo>
                  <a:pt x="294046" y="361704"/>
                </a:lnTo>
                <a:lnTo>
                  <a:pt x="292065" y="362496"/>
                </a:lnTo>
                <a:lnTo>
                  <a:pt x="290877" y="362891"/>
                </a:lnTo>
                <a:lnTo>
                  <a:pt x="288896" y="362496"/>
                </a:lnTo>
                <a:lnTo>
                  <a:pt x="287312" y="361308"/>
                </a:lnTo>
                <a:lnTo>
                  <a:pt x="285331" y="359330"/>
                </a:lnTo>
                <a:lnTo>
                  <a:pt x="284142" y="356955"/>
                </a:lnTo>
                <a:lnTo>
                  <a:pt x="282558" y="354185"/>
                </a:lnTo>
                <a:lnTo>
                  <a:pt x="281369" y="350623"/>
                </a:lnTo>
                <a:lnTo>
                  <a:pt x="278200" y="341917"/>
                </a:lnTo>
                <a:lnTo>
                  <a:pt x="276219" y="331232"/>
                </a:lnTo>
                <a:lnTo>
                  <a:pt x="275031" y="319360"/>
                </a:lnTo>
                <a:lnTo>
                  <a:pt x="273842" y="305905"/>
                </a:lnTo>
                <a:lnTo>
                  <a:pt x="273050" y="292054"/>
                </a:lnTo>
                <a:lnTo>
                  <a:pt x="273842" y="277808"/>
                </a:lnTo>
                <a:lnTo>
                  <a:pt x="275031" y="264353"/>
                </a:lnTo>
                <a:lnTo>
                  <a:pt x="276219" y="252876"/>
                </a:lnTo>
                <a:lnTo>
                  <a:pt x="278200" y="242191"/>
                </a:lnTo>
                <a:lnTo>
                  <a:pt x="281369" y="233485"/>
                </a:lnTo>
                <a:lnTo>
                  <a:pt x="282558" y="229923"/>
                </a:lnTo>
                <a:lnTo>
                  <a:pt x="284142" y="227153"/>
                </a:lnTo>
                <a:lnTo>
                  <a:pt x="285331" y="224383"/>
                </a:lnTo>
                <a:lnTo>
                  <a:pt x="287312" y="222800"/>
                </a:lnTo>
                <a:lnTo>
                  <a:pt x="288896" y="221613"/>
                </a:lnTo>
                <a:lnTo>
                  <a:pt x="290877" y="221613"/>
                </a:lnTo>
                <a:lnTo>
                  <a:pt x="291669" y="221613"/>
                </a:lnTo>
                <a:lnTo>
                  <a:pt x="292462" y="222009"/>
                </a:lnTo>
                <a:lnTo>
                  <a:pt x="292858" y="212907"/>
                </a:lnTo>
                <a:lnTo>
                  <a:pt x="294046" y="203805"/>
                </a:lnTo>
                <a:lnTo>
                  <a:pt x="294839" y="195099"/>
                </a:lnTo>
                <a:lnTo>
                  <a:pt x="296423" y="187579"/>
                </a:lnTo>
                <a:lnTo>
                  <a:pt x="295631" y="177290"/>
                </a:lnTo>
                <a:lnTo>
                  <a:pt x="295235" y="168188"/>
                </a:lnTo>
                <a:lnTo>
                  <a:pt x="295235" y="159482"/>
                </a:lnTo>
                <a:lnTo>
                  <a:pt x="295235" y="151567"/>
                </a:lnTo>
                <a:lnTo>
                  <a:pt x="296027" y="143257"/>
                </a:lnTo>
                <a:lnTo>
                  <a:pt x="297215" y="136134"/>
                </a:lnTo>
                <a:lnTo>
                  <a:pt x="298800" y="129406"/>
                </a:lnTo>
                <a:lnTo>
                  <a:pt x="300781" y="122678"/>
                </a:lnTo>
                <a:lnTo>
                  <a:pt x="302762" y="116742"/>
                </a:lnTo>
                <a:lnTo>
                  <a:pt x="305139" y="111598"/>
                </a:lnTo>
                <a:lnTo>
                  <a:pt x="308308" y="106849"/>
                </a:lnTo>
                <a:lnTo>
                  <a:pt x="311477" y="102100"/>
                </a:lnTo>
                <a:lnTo>
                  <a:pt x="315042" y="98143"/>
                </a:lnTo>
                <a:lnTo>
                  <a:pt x="318608" y="94185"/>
                </a:lnTo>
                <a:lnTo>
                  <a:pt x="322569" y="91019"/>
                </a:lnTo>
                <a:lnTo>
                  <a:pt x="326927" y="87458"/>
                </a:lnTo>
                <a:lnTo>
                  <a:pt x="307912" y="87854"/>
                </a:lnTo>
                <a:lnTo>
                  <a:pt x="292858" y="88249"/>
                </a:lnTo>
                <a:lnTo>
                  <a:pt x="279785" y="89041"/>
                </a:lnTo>
                <a:lnTo>
                  <a:pt x="284539" y="87062"/>
                </a:lnTo>
                <a:lnTo>
                  <a:pt x="288896" y="84688"/>
                </a:lnTo>
                <a:lnTo>
                  <a:pt x="298008" y="78752"/>
                </a:lnTo>
                <a:lnTo>
                  <a:pt x="307515" y="72024"/>
                </a:lnTo>
                <a:lnTo>
                  <a:pt x="316231" y="65296"/>
                </a:lnTo>
                <a:lnTo>
                  <a:pt x="333662" y="52237"/>
                </a:lnTo>
                <a:lnTo>
                  <a:pt x="341981" y="46697"/>
                </a:lnTo>
                <a:lnTo>
                  <a:pt x="349508" y="41948"/>
                </a:lnTo>
                <a:lnTo>
                  <a:pt x="359412" y="37199"/>
                </a:lnTo>
                <a:lnTo>
                  <a:pt x="369712" y="32450"/>
                </a:lnTo>
                <a:lnTo>
                  <a:pt x="379220" y="27701"/>
                </a:lnTo>
                <a:lnTo>
                  <a:pt x="389520" y="24140"/>
                </a:lnTo>
                <a:lnTo>
                  <a:pt x="399027" y="20182"/>
                </a:lnTo>
                <a:lnTo>
                  <a:pt x="408139" y="17016"/>
                </a:lnTo>
                <a:lnTo>
                  <a:pt x="418043" y="13851"/>
                </a:lnTo>
                <a:lnTo>
                  <a:pt x="427154" y="11476"/>
                </a:lnTo>
                <a:lnTo>
                  <a:pt x="436662" y="8706"/>
                </a:lnTo>
                <a:lnTo>
                  <a:pt x="445377" y="6727"/>
                </a:lnTo>
                <a:lnTo>
                  <a:pt x="454093" y="5144"/>
                </a:lnTo>
                <a:lnTo>
                  <a:pt x="463204" y="3957"/>
                </a:lnTo>
                <a:lnTo>
                  <a:pt x="480239" y="1187"/>
                </a:lnTo>
                <a:lnTo>
                  <a:pt x="496878" y="0"/>
                </a:lnTo>
                <a:close/>
              </a:path>
            </a:pathLst>
          </a:custGeom>
          <a:solidFill>
            <a:srgbClr val="D19B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rgbClr val="D19B55"/>
              </a:solidFill>
              <a:latin typeface="Calibri"/>
            </a:endParaRPr>
          </a:p>
        </p:txBody>
      </p:sp>
      <p:sp>
        <p:nvSpPr>
          <p:cNvPr id="17438" name="TextBox 31"/>
          <p:cNvSpPr txBox="1">
            <a:spLocks noChangeArrowheads="1"/>
          </p:cNvSpPr>
          <p:nvPr/>
        </p:nvSpPr>
        <p:spPr bwMode="auto">
          <a:xfrm>
            <a:off x="9913938" y="3843338"/>
            <a:ext cx="13477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融资客户</a:t>
            </a:r>
          </a:p>
        </p:txBody>
      </p:sp>
      <p:pic>
        <p:nvPicPr>
          <p:cNvPr id="17439" name="Picture 41" descr="D:\Y友金所\友金所资料\友金所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6475" y="3362325"/>
            <a:ext cx="1762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图片 11" descr="友金普惠 [转换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5713" y="3360738"/>
            <a:ext cx="23066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19460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友金所</a:t>
            </a:r>
            <a:r>
              <a:rPr lang="en-US" altLang="zh-CN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</a:t>
            </a: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周年取得的成绩</a:t>
            </a:r>
          </a:p>
        </p:txBody>
      </p:sp>
      <p:pic>
        <p:nvPicPr>
          <p:cNvPr id="19461" name="图片 48" descr="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2150" y="1095375"/>
            <a:ext cx="581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50" descr="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89350"/>
            <a:ext cx="4079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51" descr="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9875" y="3686175"/>
            <a:ext cx="41767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52" descr="1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56588" y="3686175"/>
            <a:ext cx="393541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文本框 26"/>
          <p:cNvSpPr txBox="1">
            <a:spLocks noChangeArrowheads="1"/>
          </p:cNvSpPr>
          <p:nvPr/>
        </p:nvSpPr>
        <p:spPr bwMode="auto">
          <a:xfrm>
            <a:off x="1111250" y="1360488"/>
            <a:ext cx="1470025" cy="461962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不断突破</a:t>
            </a:r>
          </a:p>
        </p:txBody>
      </p:sp>
      <p:sp>
        <p:nvSpPr>
          <p:cNvPr id="19466" name="文本框 26"/>
          <p:cNvSpPr txBox="1">
            <a:spLocks noChangeArrowheads="1"/>
          </p:cNvSpPr>
          <p:nvPr/>
        </p:nvSpPr>
        <p:spPr bwMode="auto">
          <a:xfrm>
            <a:off x="9666288" y="1382713"/>
            <a:ext cx="1470025" cy="461962"/>
          </a:xfrm>
          <a:prstGeom prst="rect">
            <a:avLst/>
          </a:prstGeom>
          <a:solidFill>
            <a:srgbClr val="D19B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飞速发展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直接箭头连接符 74"/>
          <p:cNvCxnSpPr>
            <a:stCxn id="6" idx="3"/>
          </p:cNvCxnSpPr>
          <p:nvPr/>
        </p:nvCxnSpPr>
        <p:spPr>
          <a:xfrm flipV="1">
            <a:off x="666750" y="4365625"/>
            <a:ext cx="11390313" cy="14288"/>
          </a:xfrm>
          <a:prstGeom prst="straightConnector1">
            <a:avLst/>
          </a:prstGeom>
          <a:ln>
            <a:solidFill>
              <a:srgbClr val="D19B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07950" y="2470150"/>
            <a:ext cx="12020550" cy="4116388"/>
            <a:chOff x="169" y="1622"/>
            <a:chExt cx="14629" cy="5152"/>
          </a:xfrm>
        </p:grpSpPr>
        <p:cxnSp>
          <p:nvCxnSpPr>
            <p:cNvPr id="21517" name="直接连接符 39"/>
            <p:cNvCxnSpPr>
              <a:cxnSpLocks noChangeShapeType="1"/>
            </p:cNvCxnSpPr>
            <p:nvPr/>
          </p:nvCxnSpPr>
          <p:spPr bwMode="auto">
            <a:xfrm flipV="1">
              <a:off x="4467" y="2484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cxnSp>
          <p:nvCxnSpPr>
            <p:cNvPr id="21518" name="直接连接符 37"/>
            <p:cNvCxnSpPr>
              <a:cxnSpLocks noChangeShapeType="1"/>
            </p:cNvCxnSpPr>
            <p:nvPr/>
          </p:nvCxnSpPr>
          <p:spPr bwMode="auto">
            <a:xfrm>
              <a:off x="3479" y="4118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cxnSp>
          <p:nvCxnSpPr>
            <p:cNvPr id="21519" name="直接连接符 33"/>
            <p:cNvCxnSpPr>
              <a:cxnSpLocks noChangeShapeType="1"/>
            </p:cNvCxnSpPr>
            <p:nvPr/>
          </p:nvCxnSpPr>
          <p:spPr bwMode="auto">
            <a:xfrm flipV="1">
              <a:off x="2338" y="2484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cxnSp>
          <p:nvCxnSpPr>
            <p:cNvPr id="21520" name="直接连接符 17"/>
            <p:cNvCxnSpPr>
              <a:cxnSpLocks noChangeShapeType="1"/>
            </p:cNvCxnSpPr>
            <p:nvPr/>
          </p:nvCxnSpPr>
          <p:spPr bwMode="auto">
            <a:xfrm>
              <a:off x="1458" y="4118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grpSp>
          <p:nvGrpSpPr>
            <p:cNvPr id="3" name="组合 6"/>
            <p:cNvGrpSpPr/>
            <p:nvPr/>
          </p:nvGrpSpPr>
          <p:grpSpPr>
            <a:xfrm>
              <a:off x="169" y="3675"/>
              <a:ext cx="681" cy="680"/>
              <a:chOff x="395537" y="2221791"/>
              <a:chExt cx="432047" cy="432047"/>
            </a:xfrm>
            <a:solidFill>
              <a:schemeClr val="accent2"/>
            </a:solidFill>
          </p:grpSpPr>
          <p:sp>
            <p:nvSpPr>
              <p:cNvPr id="5" name="流程图: 接点 4"/>
              <p:cNvSpPr>
                <a:spLocks noChangeAspect="1"/>
              </p:cNvSpPr>
              <p:nvPr/>
            </p:nvSpPr>
            <p:spPr bwMode="auto">
              <a:xfrm>
                <a:off x="395537" y="2221791"/>
                <a:ext cx="432047" cy="432047"/>
              </a:xfrm>
              <a:prstGeom prst="flowChartConnector">
                <a:avLst/>
              </a:prstGeom>
              <a:noFill/>
              <a:ln w="28575" cap="flat" cmpd="sng" algn="ctr">
                <a:solidFill>
                  <a:srgbClr val="D19B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400" noProof="1">
                  <a:solidFill>
                    <a:srgbClr val="D19B55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7544" y="2345481"/>
                <a:ext cx="360040" cy="18123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1400" b="1" noProof="1">
                    <a:solidFill>
                      <a:srgbClr val="D19B55"/>
                    </a:solidFill>
                    <a:latin typeface="微软雅黑" charset="0"/>
                    <a:ea typeface="微软雅黑" charset="0"/>
                    <a:cs typeface="+mn-ea"/>
                  </a:rPr>
                  <a:t>2014</a:t>
                </a:r>
                <a:endParaRPr lang="en-US" altLang="zh-CN" sz="1400" b="1" noProof="1">
                  <a:solidFill>
                    <a:srgbClr val="D19B55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4" name="组合 7"/>
            <p:cNvGrpSpPr/>
            <p:nvPr/>
          </p:nvGrpSpPr>
          <p:grpSpPr>
            <a:xfrm>
              <a:off x="4932" y="3675"/>
              <a:ext cx="680" cy="680"/>
              <a:chOff x="395537" y="2221791"/>
              <a:chExt cx="432047" cy="432047"/>
            </a:xfrm>
            <a:solidFill>
              <a:schemeClr val="accent2"/>
            </a:solidFill>
          </p:grpSpPr>
          <p:sp>
            <p:nvSpPr>
              <p:cNvPr id="9" name="流程图: 接点 8"/>
              <p:cNvSpPr>
                <a:spLocks noChangeAspect="1"/>
              </p:cNvSpPr>
              <p:nvPr/>
            </p:nvSpPr>
            <p:spPr bwMode="auto">
              <a:xfrm>
                <a:off x="395537" y="2221791"/>
                <a:ext cx="432047" cy="432047"/>
              </a:xfrm>
              <a:prstGeom prst="flowChartConnector">
                <a:avLst/>
              </a:prstGeom>
              <a:solidFill>
                <a:srgbClr val="202135"/>
              </a:solidFill>
              <a:ln w="28575" cap="flat" cmpd="sng" algn="ctr">
                <a:solidFill>
                  <a:srgbClr val="D19B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400" noProof="1">
                  <a:solidFill>
                    <a:srgbClr val="FFC000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67544" y="2345481"/>
                <a:ext cx="360040" cy="18123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1400" b="1" noProof="1">
                    <a:solidFill>
                      <a:srgbClr val="D19B55"/>
                    </a:solidFill>
                    <a:latin typeface="微软雅黑" charset="0"/>
                    <a:ea typeface="微软雅黑" charset="0"/>
                    <a:cs typeface="+mn-ea"/>
                  </a:rPr>
                  <a:t>2015</a:t>
                </a:r>
                <a:endParaRPr lang="en-US" altLang="zh-CN" sz="1400" b="1" noProof="1">
                  <a:solidFill>
                    <a:srgbClr val="D19B55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10312" y="3675"/>
              <a:ext cx="681" cy="680"/>
              <a:chOff x="-364455" y="2221791"/>
              <a:chExt cx="432047" cy="432047"/>
            </a:xfrm>
            <a:solidFill>
              <a:schemeClr val="accent2"/>
            </a:solidFill>
          </p:grpSpPr>
          <p:sp>
            <p:nvSpPr>
              <p:cNvPr id="12" name="流程图: 接点 11"/>
              <p:cNvSpPr>
                <a:spLocks noChangeAspect="1"/>
              </p:cNvSpPr>
              <p:nvPr/>
            </p:nvSpPr>
            <p:spPr bwMode="auto">
              <a:xfrm>
                <a:off x="-364455" y="2221791"/>
                <a:ext cx="432047" cy="432047"/>
              </a:xfrm>
              <a:prstGeom prst="flowChartConnector">
                <a:avLst/>
              </a:prstGeom>
              <a:solidFill>
                <a:srgbClr val="202135"/>
              </a:solidFill>
              <a:ln w="28575" cap="flat" cmpd="sng" algn="ctr">
                <a:solidFill>
                  <a:srgbClr val="D19B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4pPr>
                <a:lvl5pPr marL="1828165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5pPr>
                <a:lvl6pPr marL="22853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6pPr>
                <a:lvl7pPr marL="27425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7pPr>
                <a:lvl8pPr marL="31997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8pPr>
                <a:lvl9pPr marL="36569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noProof="1">
                  <a:solidFill>
                    <a:srgbClr val="FFC000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3" name="文本框 5"/>
              <p:cNvSpPr txBox="1"/>
              <p:nvPr/>
            </p:nvSpPr>
            <p:spPr>
              <a:xfrm>
                <a:off x="-302731" y="2345481"/>
                <a:ext cx="360040" cy="181230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4pPr>
                <a:lvl5pPr marL="1828165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5pPr>
                <a:lvl6pPr marL="22853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6pPr>
                <a:lvl7pPr marL="27425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7pPr>
                <a:lvl8pPr marL="31997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8pPr>
                <a:lvl9pPr marL="3656965" algn="l" defTabSz="913765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华文楷体" pitchFamily="2" charset="-122"/>
                    <a:cs typeface="+mn-cs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noProof="1">
                    <a:solidFill>
                      <a:srgbClr val="D19B55"/>
                    </a:solidFill>
                    <a:latin typeface="微软雅黑" charset="0"/>
                    <a:ea typeface="微软雅黑" charset="0"/>
                  </a:rPr>
                  <a:t>2016</a:t>
                </a:r>
              </a:p>
            </p:txBody>
          </p:sp>
        </p:grpSp>
        <p:sp>
          <p:nvSpPr>
            <p:cNvPr id="21524" name="流程图: 接点 14"/>
            <p:cNvSpPr>
              <a:spLocks noChangeAspect="1" noChangeArrowheads="1"/>
            </p:cNvSpPr>
            <p:nvPr/>
          </p:nvSpPr>
          <p:spPr bwMode="auto">
            <a:xfrm>
              <a:off x="1331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25" name="文本框 19"/>
            <p:cNvSpPr txBox="1">
              <a:spLocks noChangeArrowheads="1"/>
            </p:cNvSpPr>
            <p:nvPr/>
          </p:nvSpPr>
          <p:spPr bwMode="auto">
            <a:xfrm>
              <a:off x="1162" y="3572"/>
              <a:ext cx="73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2014.7</a:t>
              </a:r>
            </a:p>
          </p:txBody>
        </p:sp>
        <p:sp>
          <p:nvSpPr>
            <p:cNvPr id="21526" name="文本框 22"/>
            <p:cNvSpPr txBox="1">
              <a:spLocks noChangeArrowheads="1"/>
            </p:cNvSpPr>
            <p:nvPr/>
          </p:nvSpPr>
          <p:spPr bwMode="auto">
            <a:xfrm>
              <a:off x="509" y="5687"/>
              <a:ext cx="1723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用友网络发布公告，宣布进军互联网金融，成立友金所</a:t>
              </a:r>
            </a:p>
          </p:txBody>
        </p:sp>
        <p:sp>
          <p:nvSpPr>
            <p:cNvPr id="21527" name="流程图: 接点 23"/>
            <p:cNvSpPr>
              <a:spLocks noChangeAspect="1" noChangeArrowheads="1"/>
            </p:cNvSpPr>
            <p:nvPr/>
          </p:nvSpPr>
          <p:spPr bwMode="auto">
            <a:xfrm>
              <a:off x="2211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28" name="文本框 24"/>
            <p:cNvSpPr txBox="1">
              <a:spLocks noChangeArrowheads="1"/>
            </p:cNvSpPr>
            <p:nvPr/>
          </p:nvSpPr>
          <p:spPr bwMode="auto">
            <a:xfrm>
              <a:off x="1917" y="4217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2014.10</a:t>
              </a:r>
            </a:p>
          </p:txBody>
        </p:sp>
        <p:sp>
          <p:nvSpPr>
            <p:cNvPr id="21529" name="文本框 31"/>
            <p:cNvSpPr txBox="1">
              <a:spLocks noChangeArrowheads="1"/>
            </p:cNvSpPr>
            <p:nvPr/>
          </p:nvSpPr>
          <p:spPr bwMode="auto">
            <a:xfrm>
              <a:off x="1418" y="1712"/>
              <a:ext cx="178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友金所开业，</a:t>
              </a: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yyfax.com</a:t>
              </a: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上线</a:t>
              </a:r>
            </a:p>
          </p:txBody>
        </p:sp>
        <p:sp>
          <p:nvSpPr>
            <p:cNvPr id="21530" name="流程图: 接点 35"/>
            <p:cNvSpPr>
              <a:spLocks noChangeAspect="1" noChangeArrowheads="1"/>
            </p:cNvSpPr>
            <p:nvPr/>
          </p:nvSpPr>
          <p:spPr bwMode="auto">
            <a:xfrm>
              <a:off x="3352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31" name="流程图: 接点 36"/>
            <p:cNvSpPr>
              <a:spLocks noChangeAspect="1" noChangeArrowheads="1"/>
            </p:cNvSpPr>
            <p:nvPr/>
          </p:nvSpPr>
          <p:spPr bwMode="auto">
            <a:xfrm>
              <a:off x="4340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32" name="文本框 38"/>
            <p:cNvSpPr txBox="1">
              <a:spLocks noChangeArrowheads="1"/>
            </p:cNvSpPr>
            <p:nvPr/>
          </p:nvSpPr>
          <p:spPr bwMode="auto">
            <a:xfrm>
              <a:off x="2636" y="5687"/>
              <a:ext cx="241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荣获经济观察报“年度最具成长力金融服务平台”称号</a:t>
              </a:r>
            </a:p>
          </p:txBody>
        </p:sp>
        <p:sp>
          <p:nvSpPr>
            <p:cNvPr id="21533" name="文本框 40"/>
            <p:cNvSpPr txBox="1">
              <a:spLocks noChangeArrowheads="1"/>
            </p:cNvSpPr>
            <p:nvPr/>
          </p:nvSpPr>
          <p:spPr bwMode="auto">
            <a:xfrm>
              <a:off x="3501" y="1622"/>
              <a:ext cx="1998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YY</a:t>
              </a: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理财产品推出</a:t>
              </a:r>
            </a:p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友金所平台交易额破亿</a:t>
              </a:r>
            </a:p>
          </p:txBody>
        </p:sp>
        <p:cxnSp>
          <p:nvCxnSpPr>
            <p:cNvPr id="21534" name="直接连接符 41"/>
            <p:cNvCxnSpPr>
              <a:cxnSpLocks noChangeShapeType="1"/>
            </p:cNvCxnSpPr>
            <p:nvPr/>
          </p:nvCxnSpPr>
          <p:spPr bwMode="auto">
            <a:xfrm>
              <a:off x="6142" y="4118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35" name="流程图: 接点 42"/>
            <p:cNvSpPr>
              <a:spLocks noChangeAspect="1" noChangeArrowheads="1"/>
            </p:cNvSpPr>
            <p:nvPr/>
          </p:nvSpPr>
          <p:spPr bwMode="auto">
            <a:xfrm>
              <a:off x="6015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36" name="文本框 43"/>
            <p:cNvSpPr txBox="1">
              <a:spLocks noChangeArrowheads="1"/>
            </p:cNvSpPr>
            <p:nvPr/>
          </p:nvSpPr>
          <p:spPr bwMode="auto">
            <a:xfrm>
              <a:off x="5845" y="3572"/>
              <a:ext cx="73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2015.3</a:t>
              </a:r>
            </a:p>
          </p:txBody>
        </p:sp>
        <p:sp>
          <p:nvSpPr>
            <p:cNvPr id="21537" name="文本框 44"/>
            <p:cNvSpPr txBox="1">
              <a:spLocks noChangeArrowheads="1"/>
            </p:cNvSpPr>
            <p:nvPr/>
          </p:nvSpPr>
          <p:spPr bwMode="auto">
            <a:xfrm>
              <a:off x="5319" y="5687"/>
              <a:ext cx="170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成为深圳市互联网金融协会首批会员和理事单位</a:t>
              </a:r>
            </a:p>
          </p:txBody>
        </p:sp>
        <p:sp>
          <p:nvSpPr>
            <p:cNvPr id="21538" name="文本框 45"/>
            <p:cNvSpPr txBox="1">
              <a:spLocks noChangeArrowheads="1"/>
            </p:cNvSpPr>
            <p:nvPr/>
          </p:nvSpPr>
          <p:spPr bwMode="auto">
            <a:xfrm>
              <a:off x="3118" y="3572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2014.11</a:t>
              </a:r>
            </a:p>
          </p:txBody>
        </p:sp>
        <p:sp>
          <p:nvSpPr>
            <p:cNvPr id="21539" name="文本框 46"/>
            <p:cNvSpPr txBox="1">
              <a:spLocks noChangeArrowheads="1"/>
            </p:cNvSpPr>
            <p:nvPr/>
          </p:nvSpPr>
          <p:spPr bwMode="auto">
            <a:xfrm>
              <a:off x="4025" y="4217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2014.12</a:t>
              </a:r>
            </a:p>
          </p:txBody>
        </p:sp>
        <p:cxnSp>
          <p:nvCxnSpPr>
            <p:cNvPr id="21540" name="直接连接符 47"/>
            <p:cNvCxnSpPr>
              <a:cxnSpLocks noChangeShapeType="1"/>
            </p:cNvCxnSpPr>
            <p:nvPr/>
          </p:nvCxnSpPr>
          <p:spPr bwMode="auto">
            <a:xfrm flipV="1">
              <a:off x="7018" y="2484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41" name="流程图: 接点 48"/>
            <p:cNvSpPr>
              <a:spLocks noChangeAspect="1" noChangeArrowheads="1"/>
            </p:cNvSpPr>
            <p:nvPr/>
          </p:nvSpPr>
          <p:spPr bwMode="auto">
            <a:xfrm>
              <a:off x="6891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42" name="文本框 49"/>
            <p:cNvSpPr txBox="1">
              <a:spLocks noChangeArrowheads="1"/>
            </p:cNvSpPr>
            <p:nvPr/>
          </p:nvSpPr>
          <p:spPr bwMode="auto">
            <a:xfrm>
              <a:off x="6702" y="4217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2015.4</a:t>
              </a:r>
            </a:p>
          </p:txBody>
        </p:sp>
        <p:sp>
          <p:nvSpPr>
            <p:cNvPr id="21543" name="文本框 50"/>
            <p:cNvSpPr txBox="1">
              <a:spLocks noChangeArrowheads="1"/>
            </p:cNvSpPr>
            <p:nvPr/>
          </p:nvSpPr>
          <p:spPr bwMode="auto">
            <a:xfrm>
              <a:off x="5811" y="1622"/>
              <a:ext cx="1843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与中国平安大华基金签订战略合作协议</a:t>
              </a:r>
            </a:p>
          </p:txBody>
        </p:sp>
        <p:cxnSp>
          <p:nvCxnSpPr>
            <p:cNvPr id="21544" name="直接连接符 51"/>
            <p:cNvCxnSpPr>
              <a:cxnSpLocks noChangeShapeType="1"/>
            </p:cNvCxnSpPr>
            <p:nvPr/>
          </p:nvCxnSpPr>
          <p:spPr bwMode="auto">
            <a:xfrm>
              <a:off x="7979" y="4118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45" name="流程图: 接点 52"/>
            <p:cNvSpPr>
              <a:spLocks noChangeAspect="1" noChangeArrowheads="1"/>
            </p:cNvSpPr>
            <p:nvPr/>
          </p:nvSpPr>
          <p:spPr bwMode="auto">
            <a:xfrm>
              <a:off x="7852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46" name="文本框 53"/>
            <p:cNvSpPr txBox="1">
              <a:spLocks noChangeArrowheads="1"/>
            </p:cNvSpPr>
            <p:nvPr/>
          </p:nvSpPr>
          <p:spPr bwMode="auto">
            <a:xfrm>
              <a:off x="7682" y="3572"/>
              <a:ext cx="73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2015.6</a:t>
              </a:r>
            </a:p>
          </p:txBody>
        </p:sp>
        <p:sp>
          <p:nvSpPr>
            <p:cNvPr id="21547" name="文本框 54"/>
            <p:cNvSpPr txBox="1">
              <a:spLocks noChangeArrowheads="1"/>
            </p:cNvSpPr>
            <p:nvPr/>
          </p:nvSpPr>
          <p:spPr bwMode="auto">
            <a:xfrm>
              <a:off x="7260" y="5687"/>
              <a:ext cx="2095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荣获新金融论坛“</a:t>
              </a: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年度卓越财富管理金融平台”殊荣</a:t>
              </a:r>
            </a:p>
          </p:txBody>
        </p:sp>
        <p:cxnSp>
          <p:nvCxnSpPr>
            <p:cNvPr id="21548" name="直接连接符 55"/>
            <p:cNvCxnSpPr>
              <a:cxnSpLocks noChangeShapeType="1"/>
            </p:cNvCxnSpPr>
            <p:nvPr/>
          </p:nvCxnSpPr>
          <p:spPr bwMode="auto">
            <a:xfrm flipV="1">
              <a:off x="8869" y="2485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49" name="流程图: 接点 56"/>
            <p:cNvSpPr>
              <a:spLocks noChangeAspect="1" noChangeArrowheads="1"/>
            </p:cNvSpPr>
            <p:nvPr/>
          </p:nvSpPr>
          <p:spPr bwMode="auto">
            <a:xfrm>
              <a:off x="8742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50" name="文本框 57"/>
            <p:cNvSpPr txBox="1">
              <a:spLocks noChangeArrowheads="1"/>
            </p:cNvSpPr>
            <p:nvPr/>
          </p:nvSpPr>
          <p:spPr bwMode="auto">
            <a:xfrm>
              <a:off x="8488" y="4217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2015.7</a:t>
              </a:r>
            </a:p>
          </p:txBody>
        </p:sp>
        <p:sp>
          <p:nvSpPr>
            <p:cNvPr id="21551" name="文本框 58"/>
            <p:cNvSpPr txBox="1">
              <a:spLocks noChangeArrowheads="1"/>
            </p:cNvSpPr>
            <p:nvPr/>
          </p:nvSpPr>
          <p:spPr bwMode="auto">
            <a:xfrm>
              <a:off x="7808" y="1712"/>
              <a:ext cx="222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获“中国互联网金融行业领军企业奖”</a:t>
              </a:r>
            </a:p>
          </p:txBody>
        </p:sp>
        <p:cxnSp>
          <p:nvCxnSpPr>
            <p:cNvPr id="21552" name="直接连接符 59"/>
            <p:cNvCxnSpPr>
              <a:cxnSpLocks noChangeShapeType="1"/>
            </p:cNvCxnSpPr>
            <p:nvPr/>
          </p:nvCxnSpPr>
          <p:spPr bwMode="auto">
            <a:xfrm>
              <a:off x="9742" y="4119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53" name="流程图: 接点 60"/>
            <p:cNvSpPr>
              <a:spLocks noChangeAspect="1" noChangeArrowheads="1"/>
            </p:cNvSpPr>
            <p:nvPr/>
          </p:nvSpPr>
          <p:spPr bwMode="auto">
            <a:xfrm>
              <a:off x="9615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54" name="文本框 61"/>
            <p:cNvSpPr txBox="1">
              <a:spLocks noChangeArrowheads="1"/>
            </p:cNvSpPr>
            <p:nvPr/>
          </p:nvSpPr>
          <p:spPr bwMode="auto">
            <a:xfrm>
              <a:off x="9381" y="3572"/>
              <a:ext cx="88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2015.8</a:t>
              </a:r>
            </a:p>
          </p:txBody>
        </p:sp>
        <p:sp>
          <p:nvSpPr>
            <p:cNvPr id="21555" name="文本框 62"/>
            <p:cNvSpPr txBox="1">
              <a:spLocks noChangeArrowheads="1"/>
            </p:cNvSpPr>
            <p:nvPr/>
          </p:nvSpPr>
          <p:spPr bwMode="auto">
            <a:xfrm>
              <a:off x="9355" y="5687"/>
              <a:ext cx="197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荣获“</a:t>
              </a: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NFCS</a:t>
              </a: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网络金融征信系统优秀报数机构”</a:t>
              </a:r>
            </a:p>
          </p:txBody>
        </p:sp>
        <p:cxnSp>
          <p:nvCxnSpPr>
            <p:cNvPr id="21556" name="直接连接符 63"/>
            <p:cNvCxnSpPr>
              <a:cxnSpLocks noChangeShapeType="1"/>
            </p:cNvCxnSpPr>
            <p:nvPr/>
          </p:nvCxnSpPr>
          <p:spPr bwMode="auto">
            <a:xfrm flipV="1">
              <a:off x="13566" y="2485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57" name="流程图: 接点 64"/>
            <p:cNvSpPr>
              <a:spLocks noChangeAspect="1" noChangeArrowheads="1"/>
            </p:cNvSpPr>
            <p:nvPr/>
          </p:nvSpPr>
          <p:spPr bwMode="auto">
            <a:xfrm>
              <a:off x="13439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58" name="文本框 65"/>
            <p:cNvSpPr txBox="1">
              <a:spLocks noChangeArrowheads="1"/>
            </p:cNvSpPr>
            <p:nvPr/>
          </p:nvSpPr>
          <p:spPr bwMode="auto">
            <a:xfrm>
              <a:off x="13190" y="4217"/>
              <a:ext cx="88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</a:rPr>
                <a:t>2016.5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1736" y="5687"/>
              <a:ext cx="1855" cy="107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144145" indent="-144145" eaLnBrk="1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400" b="1" noProof="1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与北京银行达成</a:t>
              </a:r>
              <a:endParaRPr lang="zh-CN" altLang="en-US" sz="1400" b="1" noProof="1">
                <a:solidFill>
                  <a:srgbClr val="FF0000"/>
                </a:solidFill>
                <a:latin typeface="微软雅黑" charset="0"/>
                <a:ea typeface="微软雅黑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b="1" noProof="1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   战略合作</a:t>
              </a:r>
              <a:r>
                <a:rPr lang="zh-CN" altLang="en-US" sz="1400" b="1" noProof="1" smtClean="0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；</a:t>
              </a:r>
              <a:endParaRPr lang="en-US" altLang="zh-CN" sz="1400" b="1" noProof="1" smtClean="0">
                <a:solidFill>
                  <a:srgbClr val="FF0000"/>
                </a:solidFill>
                <a:latin typeface="微软雅黑" charset="0"/>
                <a:ea typeface="微软雅黑" charset="0"/>
                <a:cs typeface="+mn-ea"/>
                <a:sym typeface="+mn-ea"/>
              </a:endParaRP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400" b="1" noProof="1" smtClean="0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·</a:t>
              </a:r>
              <a:r>
                <a:rPr lang="zh-CN" altLang="en-US" sz="1400" b="1" noProof="1" smtClean="0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同</a:t>
              </a:r>
              <a:r>
                <a:rPr lang="zh-CN" altLang="en-US" sz="1400" b="1" noProof="1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年</a:t>
              </a:r>
              <a:r>
                <a:rPr lang="en-US" altLang="zh-CN" sz="1400" b="1" noProof="1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7</a:t>
              </a:r>
              <a:r>
                <a:rPr lang="zh-CN" altLang="en-US" sz="1400" b="1" noProof="1">
                  <a:solidFill>
                    <a:srgbClr val="FF0000"/>
                  </a:solidFill>
                  <a:latin typeface="微软雅黑" charset="0"/>
                  <a:ea typeface="微软雅黑" charset="0"/>
                  <a:cs typeface="+mn-ea"/>
                  <a:sym typeface="+mn-ea"/>
                </a:rPr>
                <a:t>月与上海银行达战略合作</a:t>
              </a:r>
              <a:endParaRPr lang="zh-CN" altLang="en-US" sz="1400" b="1" noProof="1">
                <a:solidFill>
                  <a:srgbClr val="FF0000"/>
                </a:solidFill>
                <a:latin typeface="微软雅黑" charset="0"/>
                <a:ea typeface="微软雅黑" charset="0"/>
              </a:endParaRPr>
            </a:p>
          </p:txBody>
        </p:sp>
        <p:cxnSp>
          <p:nvCxnSpPr>
            <p:cNvPr id="21560" name="直接连接符 67"/>
            <p:cNvCxnSpPr>
              <a:cxnSpLocks noChangeShapeType="1"/>
            </p:cNvCxnSpPr>
            <p:nvPr/>
          </p:nvCxnSpPr>
          <p:spPr bwMode="auto">
            <a:xfrm>
              <a:off x="12636" y="4118"/>
              <a:ext cx="0" cy="1417"/>
            </a:xfrm>
            <a:prstGeom prst="line">
              <a:avLst/>
            </a:prstGeom>
            <a:noFill/>
            <a:ln w="19050">
              <a:solidFill>
                <a:srgbClr val="D19B55"/>
              </a:solidFill>
              <a:round/>
              <a:headEnd/>
              <a:tailEnd type="oval" w="sm" len="sm"/>
            </a:ln>
          </p:spPr>
        </p:cxnSp>
        <p:sp>
          <p:nvSpPr>
            <p:cNvPr id="21561" name="流程图: 接点 68"/>
            <p:cNvSpPr>
              <a:spLocks noChangeAspect="1" noChangeArrowheads="1"/>
            </p:cNvSpPr>
            <p:nvPr/>
          </p:nvSpPr>
          <p:spPr bwMode="auto">
            <a:xfrm>
              <a:off x="12509" y="3896"/>
              <a:ext cx="254" cy="254"/>
            </a:xfrm>
            <a:prstGeom prst="flowChartConnector">
              <a:avLst/>
            </a:prstGeom>
            <a:solidFill>
              <a:srgbClr val="D19B55"/>
            </a:solidFill>
            <a:ln w="19050">
              <a:solidFill>
                <a:srgbClr val="D19B5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62" name="文本框 69"/>
            <p:cNvSpPr txBox="1">
              <a:spLocks noChangeArrowheads="1"/>
            </p:cNvSpPr>
            <p:nvPr/>
          </p:nvSpPr>
          <p:spPr bwMode="auto">
            <a:xfrm>
              <a:off x="12276" y="3572"/>
              <a:ext cx="88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2016.4</a:t>
              </a:r>
            </a:p>
          </p:txBody>
        </p:sp>
        <p:sp>
          <p:nvSpPr>
            <p:cNvPr id="21563" name="文本框 70"/>
            <p:cNvSpPr txBox="1">
              <a:spLocks noChangeArrowheads="1"/>
            </p:cNvSpPr>
            <p:nvPr/>
          </p:nvSpPr>
          <p:spPr bwMode="auto">
            <a:xfrm>
              <a:off x="12349" y="1803"/>
              <a:ext cx="2449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44463" indent="-144463" eaLnBrk="1" hangingPunct="1">
                <a:buFont typeface="Arial" pitchFamily="34" charset="0"/>
                <a:buChar char="•"/>
              </a:pPr>
              <a:r>
                <a:rPr lang="zh-CN" altLang="en-US" sz="1400">
                  <a:solidFill>
                    <a:srgbClr val="D19B55"/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获“2016年度中国软件行业值得信赖品牌奖”</a:t>
              </a:r>
            </a:p>
          </p:txBody>
        </p:sp>
      </p:grpSp>
      <p:sp>
        <p:nvSpPr>
          <p:cNvPr id="21509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21510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友金所取得的荣誉及认可</a:t>
            </a:r>
          </a:p>
        </p:txBody>
      </p:sp>
      <p:sp>
        <p:nvSpPr>
          <p:cNvPr id="21511" name="文本框 26"/>
          <p:cNvSpPr txBox="1">
            <a:spLocks noChangeArrowheads="1"/>
          </p:cNvSpPr>
          <p:nvPr/>
        </p:nvSpPr>
        <p:spPr bwMode="auto">
          <a:xfrm>
            <a:off x="1111250" y="1360488"/>
            <a:ext cx="1470025" cy="482600"/>
          </a:xfrm>
          <a:prstGeom prst="rect">
            <a:avLst/>
          </a:prstGeom>
          <a:solidFill>
            <a:schemeClr val="bg2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友金突破</a:t>
            </a:r>
          </a:p>
        </p:txBody>
      </p:sp>
      <p:sp>
        <p:nvSpPr>
          <p:cNvPr id="21512" name="标题 1"/>
          <p:cNvSpPr>
            <a:spLocks noGrp="1" noChangeArrowheads="1"/>
          </p:cNvSpPr>
          <p:nvPr/>
        </p:nvSpPr>
        <p:spPr bwMode="auto">
          <a:xfrm>
            <a:off x="2641600" y="1484313"/>
            <a:ext cx="8723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en-US" altLang="zh-CN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b="1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年成立以来取得巨大发展，成为国内极具影响力的互联网普惠金融服务平台</a:t>
            </a:r>
          </a:p>
        </p:txBody>
      </p:sp>
      <p:cxnSp>
        <p:nvCxnSpPr>
          <p:cNvPr id="21513" name="直接连接符 80"/>
          <p:cNvCxnSpPr>
            <a:cxnSpLocks noChangeShapeType="1"/>
          </p:cNvCxnSpPr>
          <p:nvPr/>
        </p:nvCxnSpPr>
        <p:spPr bwMode="auto">
          <a:xfrm flipV="1">
            <a:off x="9464675" y="3143250"/>
            <a:ext cx="0" cy="1131888"/>
          </a:xfrm>
          <a:prstGeom prst="line">
            <a:avLst/>
          </a:prstGeom>
          <a:noFill/>
          <a:ln w="19050">
            <a:solidFill>
              <a:srgbClr val="D19B55"/>
            </a:solidFill>
            <a:round/>
            <a:headEnd/>
            <a:tailEnd type="oval" w="sm" len="sm"/>
          </a:ln>
        </p:spPr>
      </p:cxnSp>
      <p:sp>
        <p:nvSpPr>
          <p:cNvPr id="21514" name="流程图: 接点 56"/>
          <p:cNvSpPr>
            <a:spLocks noChangeAspect="1" noChangeArrowheads="1"/>
          </p:cNvSpPr>
          <p:nvPr/>
        </p:nvSpPr>
        <p:spPr bwMode="auto">
          <a:xfrm>
            <a:off x="9359900" y="4270375"/>
            <a:ext cx="209550" cy="203200"/>
          </a:xfrm>
          <a:prstGeom prst="flowChartConnector">
            <a:avLst/>
          </a:prstGeom>
          <a:solidFill>
            <a:srgbClr val="D19B55"/>
          </a:solidFill>
          <a:ln w="19050">
            <a:solidFill>
              <a:srgbClr val="D19B5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 sz="140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5" name="文本框 82"/>
          <p:cNvSpPr txBox="1">
            <a:spLocks noChangeArrowheads="1"/>
          </p:cNvSpPr>
          <p:nvPr/>
        </p:nvSpPr>
        <p:spPr bwMode="auto">
          <a:xfrm>
            <a:off x="9151938" y="4527550"/>
            <a:ext cx="7302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2016.1</a:t>
            </a:r>
          </a:p>
        </p:txBody>
      </p:sp>
      <p:sp>
        <p:nvSpPr>
          <p:cNvPr id="21516" name="文本框 83"/>
          <p:cNvSpPr txBox="1">
            <a:spLocks noChangeArrowheads="1"/>
          </p:cNvSpPr>
          <p:nvPr/>
        </p:nvSpPr>
        <p:spPr bwMode="auto">
          <a:xfrm>
            <a:off x="8304213" y="2597150"/>
            <a:ext cx="18303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4463" indent="-144463" eaLnBrk="1" hangingPunct="1">
              <a:buFont typeface="Arial" pitchFamily="34" charset="0"/>
              <a:buChar char="•"/>
            </a:pPr>
            <a:r>
              <a:rPr lang="zh-CN" altLang="en-US" sz="140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获胡润百强榜最具创新模式新金融企业</a:t>
            </a:r>
            <a:endParaRPr lang="zh-CN" altLang="en-US" sz="140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4"/>
          <p:cNvSpPr txBox="1">
            <a:spLocks noChangeArrowheads="1"/>
          </p:cNvSpPr>
          <p:nvPr/>
        </p:nvSpPr>
        <p:spPr bwMode="auto">
          <a:xfrm>
            <a:off x="1087438" y="392113"/>
            <a:ext cx="4211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友金所产品</a:t>
            </a:r>
            <a:endParaRPr lang="zh-CN" altLang="en-US" sz="2800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2" name="文本框 7"/>
          <p:cNvSpPr txBox="1">
            <a:spLocks noChangeArrowheads="1"/>
          </p:cNvSpPr>
          <p:nvPr/>
        </p:nvSpPr>
        <p:spPr bwMode="auto">
          <a:xfrm>
            <a:off x="363538" y="396875"/>
            <a:ext cx="45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202135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sz="2800" dirty="0">
              <a:solidFill>
                <a:srgbClr val="20213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3" name="文本框 26"/>
          <p:cNvSpPr txBox="1">
            <a:spLocks noChangeArrowheads="1"/>
          </p:cNvSpPr>
          <p:nvPr/>
        </p:nvSpPr>
        <p:spPr bwMode="auto">
          <a:xfrm>
            <a:off x="1104900" y="1352550"/>
            <a:ext cx="1390700" cy="461665"/>
          </a:xfrm>
          <a:prstGeom prst="rect">
            <a:avLst/>
          </a:prstGeom>
          <a:solidFill>
            <a:schemeClr val="bg2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YY</a:t>
            </a:r>
            <a:r>
              <a:rPr lang="zh-CN" altLang="en-US" sz="24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理财</a:t>
            </a:r>
            <a:endParaRPr lang="zh-CN" altLang="en-US" sz="2400" b="1" dirty="0">
              <a:solidFill>
                <a:srgbClr val="D19B5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01874" y="2135188"/>
            <a:ext cx="2997981" cy="504825"/>
          </a:xfrm>
          <a:prstGeom prst="round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noProof="1" smtClean="0">
                <a:solidFill>
                  <a:srgbClr val="202135"/>
                </a:solidFill>
                <a:latin typeface="微软雅黑" charset="0"/>
                <a:ea typeface="微软雅黑" charset="0"/>
              </a:rPr>
              <a:t>理财期限</a:t>
            </a:r>
            <a:endParaRPr lang="en-US" altLang="zh-CN" b="1" noProof="1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240016" y="2136775"/>
            <a:ext cx="3240360" cy="504825"/>
          </a:xfrm>
          <a:prstGeom prst="roundRect">
            <a:avLst/>
          </a:prstGeom>
          <a:solidFill>
            <a:srgbClr val="D1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noProof="1" smtClean="0">
                <a:solidFill>
                  <a:srgbClr val="202135"/>
                </a:solidFill>
                <a:latin typeface="微软雅黑" charset="0"/>
                <a:ea typeface="微软雅黑" charset="0"/>
              </a:rPr>
              <a:t>年化收益率</a:t>
            </a:r>
            <a:endParaRPr lang="zh-CN" altLang="en-US" b="1" noProof="1">
              <a:solidFill>
                <a:srgbClr val="20213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693" y="2780928"/>
            <a:ext cx="2989163" cy="1946275"/>
          </a:xfrm>
          <a:prstGeom prst="roundRect">
            <a:avLst/>
          </a:prstGeom>
          <a:solidFill>
            <a:srgbClr val="D19B55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微软雅黑" charset="0"/>
              <a:ea typeface="微软雅黑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40016" y="2763838"/>
            <a:ext cx="3240360" cy="1946275"/>
          </a:xfrm>
          <a:prstGeom prst="roundRect">
            <a:avLst/>
          </a:prstGeom>
          <a:solidFill>
            <a:srgbClr val="D19B55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微软雅黑" charset="0"/>
              <a:ea typeface="微软雅黑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0611" y="2828255"/>
            <a:ext cx="22252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个月（仅限首次）</a:t>
            </a:r>
            <a:endParaRPr lang="en-US" altLang="zh-CN" b="1" dirty="0" smtClean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2659" y="3284984"/>
            <a:ext cx="10290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个月</a:t>
            </a:r>
            <a:endParaRPr lang="en-US" altLang="zh-CN" b="1" dirty="0" smtClean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2660" y="3717032"/>
            <a:ext cx="15051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个月</a:t>
            </a:r>
            <a:endParaRPr lang="en-US" altLang="zh-CN" b="1" dirty="0" smtClean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2672" y="4196407"/>
            <a:ext cx="18931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个月</a:t>
            </a:r>
            <a:endParaRPr lang="en-US" altLang="zh-CN" b="1" dirty="0" smtClean="0">
              <a:solidFill>
                <a:srgbClr val="D19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4152" y="2780928"/>
            <a:ext cx="720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13%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15200" y="3284984"/>
            <a:ext cx="10290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7%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36160" y="3717032"/>
            <a:ext cx="10290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8%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36160" y="4196407"/>
            <a:ext cx="10290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0" descr="过度页线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" y="1308100"/>
            <a:ext cx="19383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文本框 12"/>
          <p:cNvSpPr txBox="1">
            <a:spLocks noChangeArrowheads="1"/>
          </p:cNvSpPr>
          <p:nvPr/>
        </p:nvSpPr>
        <p:spPr bwMode="auto">
          <a:xfrm>
            <a:off x="4223792" y="2870200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4400" b="1" dirty="0" smtClean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风控管</a:t>
            </a:r>
            <a:r>
              <a:rPr lang="zh-CN" altLang="en-US" sz="4400" b="1" dirty="0">
                <a:solidFill>
                  <a:srgbClr val="D19B55"/>
                </a:solidFill>
                <a:latin typeface="微软雅黑" pitchFamily="34" charset="-122"/>
                <a:ea typeface="微软雅黑" pitchFamily="34" charset="-122"/>
              </a:rPr>
              <a:t>理简介</a:t>
            </a:r>
          </a:p>
        </p:txBody>
      </p:sp>
      <p:pic>
        <p:nvPicPr>
          <p:cNvPr id="24581" name="图片 20" descr="过度页线文字下方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9688" y="3762375"/>
            <a:ext cx="2438400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1148</Words>
  <Application>Microsoft Office PowerPoint</Application>
  <PresentationFormat>自定义</PresentationFormat>
  <Paragraphs>223</Paragraphs>
  <Slides>21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100%本息担保合同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薛湉</dc:creator>
  <cp:lastModifiedBy>admin</cp:lastModifiedBy>
  <cp:revision>432</cp:revision>
  <dcterms:created xsi:type="dcterms:W3CDTF">2015-09-29T02:03:00Z</dcterms:created>
  <dcterms:modified xsi:type="dcterms:W3CDTF">2016-11-23T08:10:21Z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